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00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8463200" cy="31089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9792" userDrawn="1">
          <p15:clr>
            <a:srgbClr val="747775"/>
          </p15:clr>
        </p15:guide>
        <p15:guide id="2" pos="15264" userDrawn="1">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F17F53BB-9D04-C01C-0ABD-E6492C7B2639}" name="Christina Fischer" initials="CF" userId="1d99c6b7a0c99b8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7C80"/>
    <a:srgbClr val="73F1BB"/>
    <a:srgbClr val="D0F3F2"/>
    <a:srgbClr val="00FF99"/>
    <a:srgbClr val="00FF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068EC6-BC1A-48D7-8347-7A28B246E61C}" v="55" dt="2023-04-12T17:07:19.519"/>
    <p1510:client id="{E7EEAF62-6455-4582-9480-4A9F34104721}" v="79" dt="2023-04-12T15:50:50.7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 d="100"/>
          <a:sy n="15" d="100"/>
        </p:scale>
        <p:origin x="884" y="68"/>
      </p:cViewPr>
      <p:guideLst>
        <p:guide orient="horz" pos="9792"/>
        <p:guide pos="152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268D7041-CE4D-45A4-9D50-43B3FE84040D}" authorId="{F17F53BB-9D04-C01C-0ABD-E6492C7B2639}" status="resolved" created="2023-04-12T02:05:18.652" complete="100000">
    <ac:deMkLst xmlns:ac="http://schemas.microsoft.com/office/drawing/2013/main/command">
      <pc:docMk xmlns:pc="http://schemas.microsoft.com/office/powerpoint/2013/main/command"/>
      <pc:sldMk xmlns:pc="http://schemas.microsoft.com/office/powerpoint/2013/main/command" cId="0" sldId="256"/>
      <ac:spMk id="54" creationId="{00000000-0000-0000-0000-000000000000}"/>
    </ac:deMkLst>
    <p188:replyLst>
      <p188:reply id="{5DAFC30C-4C30-4664-8059-DD451AE57B56}" authorId="{95582667-6102-27E7-ED8E-01A166EB4B6B}" created="2023-04-12T15:47:15.116">
        <p188:txBody>
          <a:bodyPr/>
          <a:lstStyle/>
          <a:p>
            <a:r>
              <a:rPr lang="en-US"/>
              <a:t>What was the title we submitted to WPA? That's what should be your title here because people will reference the conference program and come find your poster</a:t>
            </a:r>
          </a:p>
        </p188:txBody>
      </p188:reply>
      <p188:reply id="{A4539531-3D95-4950-A32C-31D2CA87A238}" authorId="{F17F53BB-9D04-C01C-0ABD-E6492C7B2639}" created="2023-04-12T15:54:54.634">
        <p188:txBody>
          <a:bodyPr/>
          <a:lstStyle/>
          <a:p>
            <a:r>
              <a:rPr lang="en-US"/>
              <a:t>Ok got it, its still the same as the program.</a:t>
            </a:r>
          </a:p>
        </p188:txBody>
      </p188:reply>
    </p188:replyLst>
    <p188:txBody>
      <a:bodyPr/>
      <a:lstStyle/>
      <a:p>
        <a:r>
          <a:rPr lang="en-US"/>
          <a:t>Should I add  something like "and it's correlation with self-construal"  to the title.</a:t>
        </a:r>
      </a:p>
    </p188:txBody>
  </p188:cm>
  <p188:cm id="{4B6675A3-AB72-4825-8526-DCECC915B600}" authorId="{F17F53BB-9D04-C01C-0ABD-E6492C7B2639}" status="resolved" created="2023-04-12T02:12:57.168" complete="100000">
    <pc:sldMkLst xmlns:pc="http://schemas.microsoft.com/office/powerpoint/2013/main/command">
      <pc:docMk/>
      <pc:sldMk cId="0" sldId="256"/>
    </pc:sldMkLst>
    <p188:replyLst>
      <p188:reply id="{04AC2B4E-CD9B-4C2F-B726-0EDE4F54EE03}" authorId="{95582667-6102-27E7-ED8E-01A166EB4B6B}" created="2023-04-12T15:46:28.536">
        <p188:txBody>
          <a:bodyPr/>
          <a:lstStyle/>
          <a:p>
            <a:r>
              <a:rPr lang="en-US"/>
              <a:t>I love those ideas!! maybe a movie character that exemplifies what it means to be narcissistic? Or even Trump? Even Trump supports (which I doubt will be at wpa) can't deny he is narcissistic</a:t>
            </a:r>
          </a:p>
        </p188:txBody>
      </p188:reply>
    </p188:replyLst>
    <p188:txBody>
      <a:bodyPr/>
      <a:lstStyle/>
      <a:p>
        <a:r>
          <a:rPr lang="en-US"/>
          <a:t>Thinking about adding a definition of admiration seeking and rivalry to the bottom right corner. I was trying to find some kind of intriguing picture to put there that would be good for narcissism or specifically those to aspects.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55650" y="685800"/>
            <a:ext cx="53467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795"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c03a874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g22c03a87489_0_0:notes"/>
          <p:cNvSpPr>
            <a:spLocks noGrp="1" noRot="1" noChangeAspect="1"/>
          </p:cNvSpPr>
          <p:nvPr>
            <p:ph type="sldImg" idx="2"/>
          </p:nvPr>
        </p:nvSpPr>
        <p:spPr>
          <a:xfrm>
            <a:off x="757238" y="685800"/>
            <a:ext cx="5345112"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652052" y="4500542"/>
            <a:ext cx="45159180" cy="1240682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652010" y="17130711"/>
            <a:ext cx="45159180" cy="479082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652010" y="6685911"/>
            <a:ext cx="45159180" cy="118682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1652010" y="19053449"/>
            <a:ext cx="45159180" cy="7862613"/>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652010" y="13000694"/>
            <a:ext cx="45159180" cy="5088213"/>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652010" y="2689929"/>
            <a:ext cx="45159180" cy="346165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652010" y="6966071"/>
            <a:ext cx="45159180" cy="2065024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652010" y="2689929"/>
            <a:ext cx="45159180" cy="346165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652010" y="6966071"/>
            <a:ext cx="21199470" cy="2065024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25611720" y="6966071"/>
            <a:ext cx="21199470" cy="2065024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652010" y="2689929"/>
            <a:ext cx="45159180" cy="346165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652010" y="3358293"/>
            <a:ext cx="14882400" cy="456778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1652010" y="8399360"/>
            <a:ext cx="14882400" cy="19217707"/>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598325" y="2720907"/>
            <a:ext cx="33749340" cy="2472661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4231600" y="-756"/>
            <a:ext cx="24231600" cy="31089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7795"/>
          </a:p>
        </p:txBody>
      </p:sp>
      <p:sp>
        <p:nvSpPr>
          <p:cNvPr id="37" name="Google Shape;37;p9"/>
          <p:cNvSpPr txBox="1">
            <a:spLocks noGrp="1"/>
          </p:cNvSpPr>
          <p:nvPr>
            <p:ph type="title"/>
          </p:nvPr>
        </p:nvSpPr>
        <p:spPr>
          <a:xfrm>
            <a:off x="1407150" y="7453858"/>
            <a:ext cx="21439560" cy="895968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407150" y="16943031"/>
            <a:ext cx="21439560" cy="746549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26179350" y="4376631"/>
            <a:ext cx="20336100" cy="22334827"/>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652010" y="25571476"/>
            <a:ext cx="31793640" cy="3657493"/>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44904027" y="28186556"/>
            <a:ext cx="2908110" cy="237909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52010" y="2689929"/>
            <a:ext cx="45159180" cy="346165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652010" y="6966071"/>
            <a:ext cx="45159180" cy="2065024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4904027" y="28186556"/>
            <a:ext cx="2908110" cy="2379093"/>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18/10/relationships/comments" Target="../comments/modernComment_100_0.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5000"/>
            <a:lumOff val="75000"/>
          </a:schemeClr>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716152"/>
            <a:ext cx="48463200" cy="1357900"/>
          </a:xfrm>
          <a:prstGeom prst="rect">
            <a:avLst/>
          </a:prstGeom>
          <a:noFill/>
          <a:ln>
            <a:noFill/>
          </a:ln>
        </p:spPr>
        <p:txBody>
          <a:bodyPr spcFirstLastPara="1" wrap="square" lIns="16550" tIns="8275" rIns="16550" bIns="8275" anchor="b" anchorCtr="0">
            <a:noAutofit/>
          </a:bodyPr>
          <a:lstStyle/>
          <a:p>
            <a:pPr>
              <a:lnSpc>
                <a:spcPct val="90000"/>
              </a:lnSpc>
              <a:buClr>
                <a:srgbClr val="5EB7DE"/>
              </a:buClr>
              <a:buSzPts val="1600"/>
            </a:pPr>
            <a:r>
              <a:rPr lang="en" sz="11500" b="1" dirty="0">
                <a:solidFill>
                  <a:schemeClr val="tx1"/>
                </a:solidFill>
                <a:latin typeface="Calibri" panose="020F0502020204030204" pitchFamily="34" charset="0"/>
                <a:ea typeface="Calibri" panose="020F0502020204030204" pitchFamily="34" charset="0"/>
                <a:cs typeface="Calibri" panose="020F0502020204030204" pitchFamily="34" charset="0"/>
              </a:rPr>
              <a:t>Cross-Regional Narcissism</a:t>
            </a:r>
            <a:endParaRPr sz="115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5" name="Google Shape;55;p13"/>
          <p:cNvSpPr txBox="1"/>
          <p:nvPr/>
        </p:nvSpPr>
        <p:spPr>
          <a:xfrm>
            <a:off x="19659599" y="2418352"/>
            <a:ext cx="9144000" cy="1370928"/>
          </a:xfrm>
          <a:prstGeom prst="rect">
            <a:avLst/>
          </a:prstGeom>
          <a:noFill/>
          <a:ln>
            <a:noFill/>
          </a:ln>
        </p:spPr>
        <p:txBody>
          <a:bodyPr spcFirstLastPara="1" wrap="square" lIns="16550" tIns="8275" rIns="16550" bIns="8275" anchor="t" anchorCtr="0">
            <a:spAutoFit/>
          </a:bodyPr>
          <a:lstStyle/>
          <a:p>
            <a:pPr algn="ctr"/>
            <a:r>
              <a:rPr lang="en" sz="4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Christina Fische</a:t>
            </a: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a:t>
            </a:r>
            <a:r>
              <a:rPr lang="en" sz="4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 &amp; Dr. Erica Baranski</a:t>
            </a:r>
            <a:endParaRPr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a:r>
              <a:rPr lang="en" sz="44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California State University, East Bay</a:t>
            </a:r>
            <a:endParaRPr sz="4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7" name="Google Shape;57;p13"/>
          <p:cNvSpPr txBox="1"/>
          <p:nvPr/>
        </p:nvSpPr>
        <p:spPr>
          <a:xfrm>
            <a:off x="548640" y="4937760"/>
            <a:ext cx="6666511" cy="21031200"/>
          </a:xfrm>
          <a:prstGeom prst="rect">
            <a:avLst/>
          </a:prstGeom>
          <a:solidFill>
            <a:schemeClr val="accent4">
              <a:lumMod val="20000"/>
              <a:lumOff val="80000"/>
            </a:schemeClr>
          </a:solidFill>
          <a:ln>
            <a:noFill/>
          </a:ln>
        </p:spPr>
        <p:txBody>
          <a:bodyPr spcFirstLastPara="1" wrap="square" lIns="16550" tIns="8275" rIns="16550" bIns="8275" anchor="t" anchorCtr="0">
            <a:spAutoFit/>
          </a:bodyPr>
          <a:lstStyle/>
          <a:p>
            <a:pPr algn="ctr"/>
            <a:r>
              <a:rPr lang="en" sz="4800" b="1" dirty="0">
                <a:solidFill>
                  <a:schemeClr val="tx1"/>
                </a:solidFill>
                <a:latin typeface="Calibri"/>
                <a:ea typeface="Calibri"/>
                <a:cs typeface="Calibri"/>
                <a:sym typeface="Calibri"/>
              </a:rPr>
              <a:t>Introduction</a:t>
            </a:r>
            <a:endParaRPr lang="en" sz="4000" b="1" dirty="0">
              <a:solidFill>
                <a:schemeClr val="tx1"/>
              </a:solidFill>
              <a:latin typeface="Calibri"/>
              <a:ea typeface="Calibri"/>
              <a:cs typeface="Calibri"/>
              <a:sym typeface="Calibri"/>
            </a:endParaRPr>
          </a:p>
          <a:p>
            <a:pPr marL="117475"/>
            <a:r>
              <a:rPr lang="en-US" sz="3600" dirty="0">
                <a:solidFill>
                  <a:schemeClr val="tx1"/>
                </a:solidFill>
                <a:latin typeface="Calibri"/>
                <a:ea typeface="Calibri"/>
                <a:cs typeface="Calibri"/>
                <a:sym typeface="Calibri"/>
              </a:rPr>
              <a:t>Past research on narcissism has focused on the differences between independent and interdependent cultures, typically looking at only two cultures or countries to be compared. We extend this work by assessing relations between narcissism and interdependent vs independent self-construal among individuals across over 60 countries. We also extended previous research and assessed cross-regional differences in mean narcissism levels. Finally, we explored relations between narcissism and self-construal among individuals across these regions.</a:t>
            </a:r>
          </a:p>
          <a:p>
            <a:pPr marL="117475"/>
            <a:endParaRPr lang="en-US" sz="3600" b="1" dirty="0">
              <a:solidFill>
                <a:schemeClr val="tx1"/>
              </a:solidFill>
              <a:latin typeface="Calibri"/>
              <a:ea typeface="Calibri"/>
              <a:cs typeface="Calibri"/>
              <a:sym typeface="Calibri"/>
            </a:endParaRPr>
          </a:p>
          <a:p>
            <a:pPr marL="117475" algn="ctr"/>
            <a:r>
              <a:rPr lang="en" sz="4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Method</a:t>
            </a:r>
            <a:endParaRPr lang="en" sz="4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171450" indent="-171450">
              <a:buClr>
                <a:schemeClr val="accent1">
                  <a:lumMod val="60000"/>
                  <a:lumOff val="40000"/>
                </a:schemeClr>
              </a:buClr>
              <a:buFont typeface="Arial" panose="020B0604020202020204" pitchFamily="34" charset="0"/>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Data for this endeavor comes from the International Situations Project in which over 15,000 participants from 63 countries completed a series of individual difference measures.</a:t>
            </a:r>
          </a:p>
          <a:p>
            <a:pPr marL="171450" indent="-171450">
              <a:buClr>
                <a:schemeClr val="accent1">
                  <a:lumMod val="60000"/>
                  <a:lumOff val="40000"/>
                </a:schemeClr>
              </a:buClr>
              <a:buFont typeface="Arial" panose="020B0604020202020204" pitchFamily="34" charset="0"/>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Narcissism was measured by the NARQ</a:t>
            </a:r>
          </a:p>
          <a:p>
            <a:pPr marL="171450" indent="-171450">
              <a:buClr>
                <a:schemeClr val="accent1">
                  <a:lumMod val="60000"/>
                  <a:lumOff val="40000"/>
                </a:schemeClr>
              </a:buClr>
              <a:buFont typeface="Arial" panose="020B0604020202020204" pitchFamily="34" charset="0"/>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Self-construal and its two facets were measured by the Self-Construal Scale:</a:t>
            </a:r>
          </a:p>
          <a:p>
            <a:pPr marL="346075" lvl="2" indent="-171450">
              <a:buClr>
                <a:schemeClr val="accent1">
                  <a:lumMod val="60000"/>
                  <a:lumOff val="40000"/>
                </a:schemeClr>
              </a:buClr>
              <a:buFont typeface="Arial" panose="020B0604020202020204" pitchFamily="34" charset="0"/>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Self-interest (independence) vs harmony (interdependence) </a:t>
            </a:r>
          </a:p>
          <a:p>
            <a:pPr marL="346075" lvl="2" indent="-171450">
              <a:buClr>
                <a:schemeClr val="accent1">
                  <a:lumMod val="60000"/>
                  <a:lumOff val="40000"/>
                </a:schemeClr>
              </a:buClr>
              <a:buFont typeface="Arial" panose="020B0604020202020204" pitchFamily="34" charset="0"/>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Self-expression (independence)  vs commitment to others (interdependence).</a:t>
            </a:r>
            <a:endParaRPr lang="en"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8" name="Google Shape;58;p13"/>
          <p:cNvSpPr txBox="1"/>
          <p:nvPr/>
        </p:nvSpPr>
        <p:spPr>
          <a:xfrm>
            <a:off x="41151102" y="4884266"/>
            <a:ext cx="6666510" cy="15036208"/>
          </a:xfrm>
          <a:prstGeom prst="rect">
            <a:avLst/>
          </a:prstGeom>
          <a:solidFill>
            <a:schemeClr val="accent4">
              <a:lumMod val="20000"/>
              <a:lumOff val="80000"/>
            </a:schemeClr>
          </a:solidFill>
          <a:ln>
            <a:noFill/>
          </a:ln>
        </p:spPr>
        <p:txBody>
          <a:bodyPr spcFirstLastPara="1" wrap="square" lIns="16550" tIns="8275" rIns="16550" bIns="8275" anchor="t" anchorCtr="0">
            <a:spAutoFit/>
          </a:bodyPr>
          <a:lstStyle/>
          <a:p>
            <a:pPr algn="ctr"/>
            <a:r>
              <a:rPr lang="en" sz="4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Results</a:t>
            </a:r>
            <a:endParaRPr sz="40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77838" indent="-95250">
              <a:buClr>
                <a:srgbClr val="5EB7DE"/>
              </a:buClr>
              <a:buSzPts val="700"/>
              <a:buFont typeface="Arial"/>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The results indicate that Western Europe has the lowest average narcissism (M = 2.33, SD = 0.66)  and the Middle East has the highest (M = 3.16, SD = 0.68).</a:t>
            </a:r>
            <a:endParaRPr sz="3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77838" indent="-95250">
              <a:buClr>
                <a:schemeClr val="dk1"/>
              </a:buClr>
              <a:buSzPts val="700"/>
            </a:pPr>
            <a:endParaRPr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77838" indent="-95250">
              <a:buClr>
                <a:srgbClr val="5EB7DE"/>
              </a:buClr>
              <a:buSzPts val="700"/>
              <a:buFont typeface="Arial"/>
              <a:buChar cha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Across all regions, those who scored high in narcissism also scored high in the self-interest facet of independent self-construal (overall r = .24). Interestingly, there was no relationship between narcissism and the self-expression facet of self-construal (overall r = .01).</a:t>
            </a:r>
            <a:endParaRPr lang="en"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77838" indent="-95250">
              <a:buClr>
                <a:srgbClr val="5EB7DE"/>
              </a:buClr>
              <a:buSzPts val="700"/>
              <a:buFont typeface="Arial"/>
              <a:buChar char="•"/>
            </a:pPr>
            <a:endParaRPr lang="en"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77838" indent="-95250">
              <a:buClr>
                <a:srgbClr val="5EB7DE"/>
              </a:buClr>
              <a:buSzPts val="700"/>
              <a:buFont typeface="Arial"/>
              <a:buChar char="•"/>
            </a:pPr>
            <a:endParaRPr lang="en"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endParaRPr>
          </a:p>
          <a:p>
            <a:pPr marL="477838" indent="-95250" algn="ctr">
              <a:defRPr/>
            </a:pPr>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Discussion</a:t>
            </a:r>
          </a:p>
          <a:p>
            <a:pPr marL="477838" indent="-95250">
              <a:defRPr/>
            </a:pPr>
            <a:r>
              <a:rPr lang="en-US" sz="3600" dirty="0">
                <a:solidFill>
                  <a:schemeClr val="tx1"/>
                </a:solidFill>
                <a:latin typeface="Calibri" panose="020F0502020204030204" pitchFamily="34" charset="0"/>
                <a:ea typeface="Calibri" panose="020F0502020204030204" pitchFamily="34" charset="0"/>
                <a:cs typeface="Calibri" panose="020F0502020204030204" pitchFamily="34" charset="0"/>
                <a:sym typeface="Calibri"/>
              </a:rPr>
              <a:t>These findings illuminate the differences in narcissism across regions and how the self-interest facet of independent self-construal may play a role in this variation. </a:t>
            </a:r>
          </a:p>
        </p:txBody>
      </p:sp>
      <p:pic>
        <p:nvPicPr>
          <p:cNvPr id="6" name="Picture 5">
            <a:extLst>
              <a:ext uri="{FF2B5EF4-FFF2-40B4-BE49-F238E27FC236}">
                <a16:creationId xmlns:a16="http://schemas.microsoft.com/office/drawing/2014/main" id="{28E0A3E9-CDFB-0AC8-B24E-8D57F2E46754}"/>
              </a:ext>
            </a:extLst>
          </p:cNvPr>
          <p:cNvPicPr>
            <a:picLocks noChangeAspect="1"/>
          </p:cNvPicPr>
          <p:nvPr/>
        </p:nvPicPr>
        <p:blipFill>
          <a:blip r:embed="rId3"/>
          <a:stretch>
            <a:fillRect/>
          </a:stretch>
        </p:blipFill>
        <p:spPr>
          <a:xfrm>
            <a:off x="1463246" y="26226628"/>
            <a:ext cx="4470190" cy="4470190"/>
          </a:xfrm>
          <a:prstGeom prst="rect">
            <a:avLst/>
          </a:prstGeom>
        </p:spPr>
      </p:pic>
      <p:graphicFrame>
        <p:nvGraphicFramePr>
          <p:cNvPr id="7" name="Table 7">
            <a:extLst>
              <a:ext uri="{FF2B5EF4-FFF2-40B4-BE49-F238E27FC236}">
                <a16:creationId xmlns:a16="http://schemas.microsoft.com/office/drawing/2014/main" id="{B4BC82FC-7506-2386-0B3F-064B3BFB58EB}"/>
              </a:ext>
            </a:extLst>
          </p:cNvPr>
          <p:cNvGraphicFramePr>
            <a:graphicFrameLocks noGrp="1"/>
          </p:cNvGraphicFramePr>
          <p:nvPr>
            <p:extLst>
              <p:ext uri="{D42A27DB-BD31-4B8C-83A1-F6EECF244321}">
                <p14:modId xmlns:p14="http://schemas.microsoft.com/office/powerpoint/2010/main" val="2156658833"/>
              </p:ext>
            </p:extLst>
          </p:nvPr>
        </p:nvGraphicFramePr>
        <p:xfrm>
          <a:off x="10065006" y="24634153"/>
          <a:ext cx="10793762" cy="4853110"/>
        </p:xfrm>
        <a:graphic>
          <a:graphicData uri="http://schemas.openxmlformats.org/drawingml/2006/table">
            <a:tbl>
              <a:tblPr firstRow="1">
                <a:tableStyleId>{F2DE63D5-997A-4646-A377-4702673A728D}</a:tableStyleId>
              </a:tblPr>
              <a:tblGrid>
                <a:gridCol w="8275482">
                  <a:extLst>
                    <a:ext uri="{9D8B030D-6E8A-4147-A177-3AD203B41FA5}">
                      <a16:colId xmlns:a16="http://schemas.microsoft.com/office/drawing/2014/main" val="808313829"/>
                    </a:ext>
                  </a:extLst>
                </a:gridCol>
                <a:gridCol w="2518280">
                  <a:extLst>
                    <a:ext uri="{9D8B030D-6E8A-4147-A177-3AD203B41FA5}">
                      <a16:colId xmlns:a16="http://schemas.microsoft.com/office/drawing/2014/main" val="66457083"/>
                    </a:ext>
                  </a:extLst>
                </a:gridCol>
              </a:tblGrid>
              <a:tr h="968977">
                <a:tc>
                  <a:txBody>
                    <a:bodyPr/>
                    <a:lstStyle/>
                    <a:p>
                      <a:pPr algn="ctr"/>
                      <a:r>
                        <a:rPr lang="en-US" sz="6000" b="1" dirty="0">
                          <a:solidFill>
                            <a:schemeClr val="tx1"/>
                          </a:solidFill>
                          <a:latin typeface="Calibri" panose="020F0502020204030204" pitchFamily="34" charset="0"/>
                          <a:ea typeface="Calibri" panose="020F0502020204030204" pitchFamily="34" charset="0"/>
                          <a:cs typeface="Calibri" panose="020F0502020204030204" pitchFamily="34" charset="0"/>
                        </a:rPr>
                        <a:t>Traits/Facets</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6000" b="1" i="1" dirty="0">
                          <a:solidFill>
                            <a:schemeClr val="tx1"/>
                          </a:solidFill>
                          <a:latin typeface="Calibri" panose="020F0502020204030204" pitchFamily="34" charset="0"/>
                          <a:ea typeface="Calibri" panose="020F0502020204030204" pitchFamily="34" charset="0"/>
                          <a:cs typeface="Calibri" panose="020F0502020204030204" pitchFamily="34" charset="0"/>
                        </a:rPr>
                        <a:t>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517358"/>
                  </a:ext>
                </a:extLst>
              </a:tr>
              <a:tr h="1459329">
                <a:tc>
                  <a:txBody>
                    <a:bodyPr/>
                    <a:lstStyle/>
                    <a:p>
                      <a:r>
                        <a:rPr lang="en-US" sz="6000" dirty="0">
                          <a:latin typeface="Calibri" panose="020F0502020204030204" pitchFamily="34" charset="0"/>
                          <a:ea typeface="Calibri" panose="020F0502020204030204" pitchFamily="34" charset="0"/>
                          <a:cs typeface="Calibri" panose="020F0502020204030204" pitchFamily="34" charset="0"/>
                        </a:rPr>
                        <a:t>Narcissism</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FFFF"/>
                    </a:solidFill>
                  </a:tcPr>
                </a:tc>
                <a:tc>
                  <a:txBody>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.24</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606026659"/>
                  </a:ext>
                </a:extLst>
              </a:tr>
              <a:tr h="1382101">
                <a:tc>
                  <a:txBody>
                    <a:bodyPr/>
                    <a:lstStyle/>
                    <a:p>
                      <a:pPr marL="228600" algn="l"/>
                      <a:r>
                        <a:rPr lang="en-US" sz="6000" b="0" dirty="0">
                          <a:latin typeface="Calibri" panose="020F0502020204030204" pitchFamily="34" charset="0"/>
                          <a:ea typeface="Calibri" panose="020F0502020204030204" pitchFamily="34" charset="0"/>
                          <a:cs typeface="Calibri" panose="020F0502020204030204" pitchFamily="34" charset="0"/>
                        </a:rPr>
                        <a:t>   Admiration seeking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FFFF"/>
                    </a:solidFill>
                  </a:tcPr>
                </a:tc>
                <a:tc>
                  <a:txBody>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.25</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1437500452"/>
                  </a:ext>
                </a:extLst>
              </a:tr>
              <a:tr h="968977">
                <a:tc>
                  <a:txBody>
                    <a:bodyPr/>
                    <a:lstStyle/>
                    <a:p>
                      <a:pPr marL="228600"/>
                      <a:r>
                        <a:rPr lang="en-US" sz="6000" b="0" dirty="0">
                          <a:latin typeface="Calibri" panose="020F0502020204030204" pitchFamily="34" charset="0"/>
                          <a:ea typeface="Calibri" panose="020F0502020204030204" pitchFamily="34" charset="0"/>
                          <a:cs typeface="Calibri" panose="020F0502020204030204" pitchFamily="34" charset="0"/>
                        </a:rPr>
                        <a:t>   Rivalry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FFFF"/>
                    </a:solidFill>
                  </a:tcPr>
                </a:tc>
                <a:tc>
                  <a:txBody>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.18</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00FFFF"/>
                    </a:solidFill>
                  </a:tcPr>
                </a:tc>
                <a:extLst>
                  <a:ext uri="{0D108BD9-81ED-4DB2-BD59-A6C34878D82A}">
                    <a16:rowId xmlns:a16="http://schemas.microsoft.com/office/drawing/2014/main" val="218285967"/>
                  </a:ext>
                </a:extLst>
              </a:tr>
            </a:tbl>
          </a:graphicData>
        </a:graphic>
      </p:graphicFrame>
      <p:sp>
        <p:nvSpPr>
          <p:cNvPr id="8" name="TextBox 7">
            <a:extLst>
              <a:ext uri="{FF2B5EF4-FFF2-40B4-BE49-F238E27FC236}">
                <a16:creationId xmlns:a16="http://schemas.microsoft.com/office/drawing/2014/main" id="{1E592BFE-3639-0898-7AFB-97699D8F67F7}"/>
              </a:ext>
            </a:extLst>
          </p:cNvPr>
          <p:cNvSpPr txBox="1"/>
          <p:nvPr/>
        </p:nvSpPr>
        <p:spPr>
          <a:xfrm>
            <a:off x="10065006" y="23277242"/>
            <a:ext cx="10793761" cy="1107996"/>
          </a:xfrm>
          <a:prstGeom prst="rect">
            <a:avLst/>
          </a:prstGeom>
          <a:noFill/>
        </p:spPr>
        <p:txBody>
          <a:bodyPr wrap="square" rtlCol="0">
            <a:spAutoFit/>
          </a:bodyPr>
          <a:lstStyle/>
          <a:p>
            <a:pPr algn="ctr"/>
            <a:r>
              <a:rPr lang="en-US" sz="6600" b="1" dirty="0">
                <a:latin typeface="Calibri" panose="020F0502020204030204" pitchFamily="34" charset="0"/>
                <a:ea typeface="Calibri" panose="020F0502020204030204" pitchFamily="34" charset="0"/>
                <a:cs typeface="Calibri" panose="020F0502020204030204" pitchFamily="34" charset="0"/>
              </a:rPr>
              <a:t>Self-Interest Construal</a:t>
            </a:r>
            <a:endParaRPr lang="en-US" sz="6600" b="1" dirty="0"/>
          </a:p>
        </p:txBody>
      </p:sp>
      <p:graphicFrame>
        <p:nvGraphicFramePr>
          <p:cNvPr id="9" name="Table 9">
            <a:extLst>
              <a:ext uri="{FF2B5EF4-FFF2-40B4-BE49-F238E27FC236}">
                <a16:creationId xmlns:a16="http://schemas.microsoft.com/office/drawing/2014/main" id="{D7F2E3E8-A31C-3659-E966-BFBE5A06D143}"/>
              </a:ext>
            </a:extLst>
          </p:cNvPr>
          <p:cNvGraphicFramePr>
            <a:graphicFrameLocks noGrp="1"/>
          </p:cNvGraphicFramePr>
          <p:nvPr>
            <p:extLst>
              <p:ext uri="{D42A27DB-BD31-4B8C-83A1-F6EECF244321}">
                <p14:modId xmlns:p14="http://schemas.microsoft.com/office/powerpoint/2010/main" val="609137142"/>
              </p:ext>
            </p:extLst>
          </p:nvPr>
        </p:nvGraphicFramePr>
        <p:xfrm>
          <a:off x="24231600" y="24683952"/>
          <a:ext cx="10789920" cy="4779384"/>
        </p:xfrm>
        <a:graphic>
          <a:graphicData uri="http://schemas.openxmlformats.org/drawingml/2006/table">
            <a:tbl>
              <a:tblPr firstRow="1">
                <a:tableStyleId>{F2DE63D5-997A-4646-A377-4702673A728D}</a:tableStyleId>
              </a:tblPr>
              <a:tblGrid>
                <a:gridCol w="7797755">
                  <a:extLst>
                    <a:ext uri="{9D8B030D-6E8A-4147-A177-3AD203B41FA5}">
                      <a16:colId xmlns:a16="http://schemas.microsoft.com/office/drawing/2014/main" val="3159705871"/>
                    </a:ext>
                  </a:extLst>
                </a:gridCol>
                <a:gridCol w="2992165">
                  <a:extLst>
                    <a:ext uri="{9D8B030D-6E8A-4147-A177-3AD203B41FA5}">
                      <a16:colId xmlns:a16="http://schemas.microsoft.com/office/drawing/2014/main" val="974150176"/>
                    </a:ext>
                  </a:extLst>
                </a:gridCol>
              </a:tblGrid>
              <a:tr h="1194846">
                <a:tc>
                  <a:txBody>
                    <a:bodyPr/>
                    <a:lstStyle/>
                    <a:p>
                      <a:pPr algn="ctr"/>
                      <a:r>
                        <a:rPr lang="en-US" sz="6000" dirty="0">
                          <a:solidFill>
                            <a:schemeClr val="tx1"/>
                          </a:solidFill>
                          <a:latin typeface="Calibri"/>
                          <a:ea typeface="Calibri" panose="020F0502020204030204" pitchFamily="34" charset="0"/>
                          <a:cs typeface="Calibri"/>
                        </a:rPr>
                        <a:t>Traits/Facets</a:t>
                      </a:r>
                      <a:endParaRPr lang="en-US" sz="6000" dirty="0">
                        <a:solidFill>
                          <a:schemeClr val="tx1"/>
                        </a:solidFill>
                        <a:latin typeface="Calibri"/>
                        <a:ea typeface="Calibri" panose="020F0502020204030204" pitchFamily="34" charset="0"/>
                        <a:cs typeface="Calibri" panose="020F0502020204030204" pitchFamily="34" charset="0"/>
                      </a:endParaRP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a:r>
                        <a:rPr lang="en-US" sz="6000" i="1" dirty="0">
                          <a:solidFill>
                            <a:schemeClr val="tx1"/>
                          </a:solidFill>
                          <a:latin typeface="Calibri"/>
                          <a:ea typeface="Calibri" panose="020F0502020204030204" pitchFamily="34" charset="0"/>
                          <a:cs typeface="Calibri"/>
                        </a:rPr>
                        <a:t>r</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2210081"/>
                  </a:ext>
                </a:extLst>
              </a:tr>
              <a:tr h="1194846">
                <a:tc>
                  <a:txBody>
                    <a:bodyPr/>
                    <a:lstStyle/>
                    <a:p>
                      <a:r>
                        <a:rPr lang="en-US" sz="6000" dirty="0">
                          <a:latin typeface="Calibri" panose="020F0502020204030204" pitchFamily="34" charset="0"/>
                          <a:ea typeface="Calibri" panose="020F0502020204030204" pitchFamily="34" charset="0"/>
                          <a:cs typeface="Calibri" panose="020F0502020204030204" pitchFamily="34" charset="0"/>
                        </a:rPr>
                        <a:t>Narcissism</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.01</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65640881"/>
                  </a:ext>
                </a:extLst>
              </a:tr>
              <a:tr h="1194846">
                <a:tc>
                  <a:txBody>
                    <a:bodyPr/>
                    <a:lstStyle/>
                    <a:p>
                      <a:pPr marL="228600" algn="l"/>
                      <a:r>
                        <a:rPr lang="en-US" sz="6000" dirty="0">
                          <a:latin typeface="Calibri" panose="020F0502020204030204" pitchFamily="34" charset="0"/>
                          <a:ea typeface="Calibri" panose="020F0502020204030204" pitchFamily="34" charset="0"/>
                          <a:cs typeface="Calibri" panose="020F0502020204030204" pitchFamily="34" charset="0"/>
                        </a:rPr>
                        <a:t>   Admiration seeking</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-.02</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980439627"/>
                  </a:ext>
                </a:extLst>
              </a:tr>
              <a:tr h="1194846">
                <a:tc>
                  <a:txBody>
                    <a:bodyPr/>
                    <a:lstStyle/>
                    <a:p>
                      <a:pPr marL="228600" algn="l"/>
                      <a:r>
                        <a:rPr lang="en-US" sz="6000" dirty="0">
                          <a:latin typeface="Calibri" panose="020F0502020204030204" pitchFamily="34" charset="0"/>
                          <a:ea typeface="Calibri" panose="020F0502020204030204" pitchFamily="34" charset="0"/>
                          <a:cs typeface="Calibri" panose="020F0502020204030204" pitchFamily="34" charset="0"/>
                        </a:rPr>
                        <a:t>   Rivalry</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6000" dirty="0">
                          <a:latin typeface="Calibri" panose="020F0502020204030204" pitchFamily="34" charset="0"/>
                          <a:ea typeface="Calibri" panose="020F0502020204030204" pitchFamily="34" charset="0"/>
                          <a:cs typeface="Calibri" panose="020F0502020204030204" pitchFamily="34" charset="0"/>
                        </a:rPr>
                        <a:t>.03</a:t>
                      </a:r>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974987927"/>
                  </a:ext>
                </a:extLst>
              </a:tr>
            </a:tbl>
          </a:graphicData>
        </a:graphic>
      </p:graphicFrame>
      <p:sp>
        <p:nvSpPr>
          <p:cNvPr id="10" name="TextBox 9">
            <a:extLst>
              <a:ext uri="{FF2B5EF4-FFF2-40B4-BE49-F238E27FC236}">
                <a16:creationId xmlns:a16="http://schemas.microsoft.com/office/drawing/2014/main" id="{90AE3F94-1AA2-1C47-DC36-01C8B23DA68C}"/>
              </a:ext>
            </a:extLst>
          </p:cNvPr>
          <p:cNvSpPr txBox="1"/>
          <p:nvPr/>
        </p:nvSpPr>
        <p:spPr>
          <a:xfrm>
            <a:off x="24870480" y="23327041"/>
            <a:ext cx="9365904" cy="1107996"/>
          </a:xfrm>
          <a:prstGeom prst="rect">
            <a:avLst/>
          </a:prstGeom>
          <a:noFill/>
        </p:spPr>
        <p:txBody>
          <a:bodyPr wrap="square" rtlCol="0">
            <a:spAutoFit/>
          </a:bodyPr>
          <a:lstStyle/>
          <a:p>
            <a:pPr algn="ctr"/>
            <a:r>
              <a:rPr lang="en-US" sz="6600" b="1" dirty="0">
                <a:latin typeface="Calibri" panose="020F0502020204030204" pitchFamily="34" charset="0"/>
                <a:ea typeface="Calibri" panose="020F0502020204030204" pitchFamily="34" charset="0"/>
                <a:cs typeface="Calibri" panose="020F0502020204030204" pitchFamily="34" charset="0"/>
              </a:rPr>
              <a:t>Self-Expression Construal</a:t>
            </a:r>
          </a:p>
        </p:txBody>
      </p:sp>
      <p:pic>
        <p:nvPicPr>
          <p:cNvPr id="12" name="Picture 11" descr="Map&#10;&#10;Description automatically generated">
            <a:extLst>
              <a:ext uri="{FF2B5EF4-FFF2-40B4-BE49-F238E27FC236}">
                <a16:creationId xmlns:a16="http://schemas.microsoft.com/office/drawing/2014/main" id="{D47AC949-8566-E1E0-1444-076F85C64359}"/>
              </a:ext>
            </a:extLst>
          </p:cNvPr>
          <p:cNvPicPr>
            <a:picLocks noChangeAspect="1"/>
          </p:cNvPicPr>
          <p:nvPr/>
        </p:nvPicPr>
        <p:blipFill>
          <a:blip r:embed="rId4"/>
          <a:stretch>
            <a:fillRect/>
          </a:stretch>
        </p:blipFill>
        <p:spPr>
          <a:xfrm>
            <a:off x="7978283" y="4908362"/>
            <a:ext cx="32506634" cy="17194030"/>
          </a:xfrm>
          <a:prstGeom prst="rect">
            <a:avLst/>
          </a:prstGeom>
        </p:spPr>
      </p:pic>
      <p:pic>
        <p:nvPicPr>
          <p:cNvPr id="5" name="Picture 4" descr="A person and person sitting at a table with candles&#10;&#10;Description automatically generated with low confidence">
            <a:extLst>
              <a:ext uri="{FF2B5EF4-FFF2-40B4-BE49-F238E27FC236}">
                <a16:creationId xmlns:a16="http://schemas.microsoft.com/office/drawing/2014/main" id="{7ACADB49-8514-DC83-0A3F-6251A30A95A8}"/>
              </a:ext>
            </a:extLst>
          </p:cNvPr>
          <p:cNvPicPr>
            <a:picLocks noChangeAspect="1"/>
          </p:cNvPicPr>
          <p:nvPr/>
        </p:nvPicPr>
        <p:blipFill>
          <a:blip r:embed="rId5"/>
          <a:stretch>
            <a:fillRect/>
          </a:stretch>
        </p:blipFill>
        <p:spPr>
          <a:xfrm>
            <a:off x="37023850" y="22730688"/>
            <a:ext cx="10793762" cy="6722430"/>
          </a:xfrm>
          <a:prstGeom prst="rect">
            <a:avLst/>
          </a:prstGeom>
        </p:spPr>
      </p:pic>
      <p:sp>
        <p:nvSpPr>
          <p:cNvPr id="11" name="TextBox 10">
            <a:extLst>
              <a:ext uri="{FF2B5EF4-FFF2-40B4-BE49-F238E27FC236}">
                <a16:creationId xmlns:a16="http://schemas.microsoft.com/office/drawing/2014/main" id="{1B14D696-2443-627D-0FCA-B4E0071C0CE3}"/>
              </a:ext>
            </a:extLst>
          </p:cNvPr>
          <p:cNvSpPr txBox="1"/>
          <p:nvPr/>
        </p:nvSpPr>
        <p:spPr>
          <a:xfrm>
            <a:off x="37764720" y="29443680"/>
            <a:ext cx="9235234" cy="707886"/>
          </a:xfrm>
          <a:prstGeom prst="rect">
            <a:avLst/>
          </a:prstGeom>
          <a:noFill/>
        </p:spPr>
        <p:txBody>
          <a:bodyPr wrap="square" rtlCol="0">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Matilda’s</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4000" dirty="0">
                <a:latin typeface="Calibri" panose="020F0502020204030204" pitchFamily="34" charset="0"/>
                <a:ea typeface="Calibri" panose="020F0502020204030204" pitchFamily="34" charset="0"/>
                <a:cs typeface="Calibri" panose="020F0502020204030204" pitchFamily="34" charset="0"/>
              </a:rPr>
              <a:t>parents</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4000" dirty="0">
                <a:latin typeface="Calibri" panose="020F0502020204030204" pitchFamily="34" charset="0"/>
                <a:ea typeface="Calibri" panose="020F0502020204030204" pitchFamily="34" charset="0"/>
                <a:cs typeface="Calibri" panose="020F0502020204030204" pitchFamily="34" charset="0"/>
              </a:rPr>
              <a:t>were</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4000" dirty="0">
                <a:latin typeface="Calibri" panose="020F0502020204030204" pitchFamily="34" charset="0"/>
                <a:ea typeface="Calibri" panose="020F0502020204030204" pitchFamily="34" charset="0"/>
                <a:cs typeface="Calibri" panose="020F0502020204030204" pitchFamily="34" charset="0"/>
              </a:rPr>
              <a:t>both</a:t>
            </a:r>
            <a:r>
              <a:rPr lang="en-US" sz="3600" dirty="0">
                <a:latin typeface="Calibri" panose="020F0502020204030204" pitchFamily="34" charset="0"/>
                <a:ea typeface="Calibri" panose="020F0502020204030204" pitchFamily="34" charset="0"/>
                <a:cs typeface="Calibri" panose="020F0502020204030204" pitchFamily="34" charset="0"/>
              </a:rPr>
              <a:t> </a:t>
            </a:r>
            <a:r>
              <a:rPr lang="en-US" sz="4000" dirty="0">
                <a:latin typeface="Calibri" panose="020F0502020204030204" pitchFamily="34" charset="0"/>
                <a:ea typeface="Calibri" panose="020F0502020204030204" pitchFamily="34" charset="0"/>
                <a:cs typeface="Calibri" panose="020F0502020204030204" pitchFamily="34" charset="0"/>
              </a:rPr>
              <a:t>narcissists</a:t>
            </a:r>
            <a:r>
              <a:rPr lang="en-US" sz="3600" dirty="0">
                <a:latin typeface="Calibri" panose="020F0502020204030204" pitchFamily="34" charset="0"/>
                <a:ea typeface="Calibri" panose="020F0502020204030204" pitchFamily="34" charset="0"/>
                <a:cs typeface="Calibri" panose="020F0502020204030204" pitchFamily="34" charset="0"/>
              </a:rPr>
              <a:t>.</a:t>
            </a:r>
            <a:endParaRPr lang="en-US"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extLst>
    <p:ext uri="{6950BFC3-D8DA-4A85-94F7-54DA5524770B}">
      <p188:commentRel xmlns:p188="http://schemas.microsoft.com/office/powerpoint/2018/8/main" xmlns="" r:id="rId6"/>
    </p:ext>
  </p:extLs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312</Words>
  <Application>Microsoft Office PowerPoint</Application>
  <PresentationFormat>Custom</PresentationFormat>
  <Paragraphs>39</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Simple Light</vt:lpstr>
      <vt:lpstr>Cross-Regional Narcissism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Cross-Regional Narcissism</dc:title>
  <dc:creator>Erica Baranski</dc:creator>
  <cp:lastModifiedBy>Erica Baranski</cp:lastModifiedBy>
  <cp:revision>26</cp:revision>
  <dcterms:modified xsi:type="dcterms:W3CDTF">2023-04-17T14:58:41Z</dcterms:modified>
</cp:coreProperties>
</file>