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8463200" cy="310896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(MS)" panose="020B0604020202020204" charset="0"/>
      <p:regular r:id="rId8"/>
    </p:embeddedFont>
    <p:embeddedFont>
      <p:font typeface="Calibri (MS) Bold" panose="020B0604020202020204" charset="0"/>
      <p:regular r:id="rId9"/>
      <p:bold r:id="rId10"/>
    </p:embeddedFont>
    <p:embeddedFont>
      <p:font typeface="Calibri (MS) Bold Italics" panose="020B0604020202020204" charset="0"/>
      <p:regular r:id="rId11"/>
      <p:bold r:id="rId12"/>
      <p:italic r:id="rId13"/>
      <p:boldItalic r:id="rId14"/>
    </p:embeddedFont>
    <p:embeddedFont>
      <p:font typeface="Calibri (MS) Italics" panose="020B0604020202020204" charset="0"/>
      <p:regular r:id="rId15"/>
      <p:italic r:id="rId16"/>
    </p:embeddedFont>
    <p:embeddedFont>
      <p:font typeface="Canva Sans" panose="020B0604020202020204" charset="0"/>
      <p:regular r:id="rId17"/>
    </p:embeddedFont>
    <p:embeddedFont>
      <p:font typeface="Canva Sans Bold" panose="020B0604020202020204" charset="0"/>
      <p:regular r:id="rId18"/>
      <p:bold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2" autoAdjust="0"/>
    <p:restoredTop sz="94626" autoAdjust="0"/>
  </p:normalViewPr>
  <p:slideViewPr>
    <p:cSldViewPr>
      <p:cViewPr varScale="1">
        <p:scale>
          <a:sx n="16" d="100"/>
          <a:sy n="16" d="100"/>
        </p:scale>
        <p:origin x="908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umpkinbeanzimac\Desktop\Trait%20Change%20Goal%20Chart%20-WPA(AutoRecover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Distribution of Risk-Preparedness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21B9DE9-B300-2149-B971-A977A850618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B52-444C-A626-BE4BC34732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Sheet2!$B$2:$L$2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Sheet2!$B$3:$L$3</c:f>
              <c:numCache>
                <c:formatCode>General</c:formatCode>
                <c:ptCount val="11"/>
                <c:pt idx="0">
                  <c:v>1.87</c:v>
                </c:pt>
                <c:pt idx="1">
                  <c:v>2.33</c:v>
                </c:pt>
                <c:pt idx="2">
                  <c:v>5.91</c:v>
                </c:pt>
                <c:pt idx="3">
                  <c:v>7.32</c:v>
                </c:pt>
                <c:pt idx="4">
                  <c:v>7.74</c:v>
                </c:pt>
                <c:pt idx="5">
                  <c:v>12.22</c:v>
                </c:pt>
                <c:pt idx="6">
                  <c:v>14.62</c:v>
                </c:pt>
                <c:pt idx="7">
                  <c:v>20.239999999999998</c:v>
                </c:pt>
                <c:pt idx="8">
                  <c:v>14.95</c:v>
                </c:pt>
                <c:pt idx="9">
                  <c:v>5.92</c:v>
                </c:pt>
                <c:pt idx="10">
                  <c:v>5.89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52-444C-A626-BE4BC34732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7598624"/>
        <c:axId val="1586612304"/>
      </c:barChart>
      <c:catAx>
        <c:axId val="1557598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Self-Reported Risk</a:t>
                </a:r>
                <a:r>
                  <a:rPr lang="en-US" sz="2400" baseline="0"/>
                  <a:t> Preparedness Levels (0 - 10)</a:t>
                </a:r>
                <a:endParaRPr lang="en-US" sz="2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612304"/>
        <c:crosses val="autoZero"/>
        <c:auto val="1"/>
        <c:lblAlgn val="ctr"/>
        <c:lblOffset val="100"/>
        <c:noMultiLvlLbl val="0"/>
      </c:catAx>
      <c:valAx>
        <c:axId val="158661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/>
                  <a:t>Proportion</a:t>
                </a:r>
                <a:r>
                  <a:rPr lang="en-US" sz="2400" b="0" baseline="0"/>
                  <a:t> of Participants (%)</a:t>
                </a:r>
                <a:endParaRPr lang="en-US" sz="2400" b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59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204F-B267-4943-ABC1-1F442045801F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1143000"/>
            <a:ext cx="4810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266A9-749F-6A41-B75F-0D9B5555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266A9-749F-6A41-B75F-0D9B55558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2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409" y="5605168"/>
            <a:ext cx="13722546" cy="19784080"/>
            <a:chOff x="0" y="0"/>
            <a:chExt cx="24402411" cy="29053305"/>
          </a:xfrm>
        </p:grpSpPr>
        <p:sp>
          <p:nvSpPr>
            <p:cNvPr id="3" name="Freeform 3"/>
            <p:cNvSpPr/>
            <p:nvPr/>
          </p:nvSpPr>
          <p:spPr>
            <a:xfrm>
              <a:off x="3328" y="35106"/>
              <a:ext cx="24395789" cy="28983132"/>
            </a:xfrm>
            <a:custGeom>
              <a:avLst/>
              <a:gdLst/>
              <a:ahLst/>
              <a:cxnLst/>
              <a:rect l="l" t="t" r="r" b="b"/>
              <a:pathLst>
                <a:path w="24395789" h="28983132">
                  <a:moveTo>
                    <a:pt x="0" y="0"/>
                  </a:moveTo>
                  <a:lnTo>
                    <a:pt x="24395789" y="0"/>
                  </a:lnTo>
                  <a:lnTo>
                    <a:pt x="24395789" y="28983132"/>
                  </a:lnTo>
                  <a:lnTo>
                    <a:pt x="0" y="28983132"/>
                  </a:lnTo>
                  <a:close/>
                </a:path>
              </a:pathLst>
            </a:custGeom>
            <a:solidFill>
              <a:srgbClr val="DDEAF6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02495" cy="29053315"/>
            </a:xfrm>
            <a:custGeom>
              <a:avLst/>
              <a:gdLst/>
              <a:ahLst/>
              <a:cxnLst/>
              <a:rect l="l" t="t" r="r" b="b"/>
              <a:pathLst>
                <a:path w="24402495" h="29053315">
                  <a:moveTo>
                    <a:pt x="3328" y="0"/>
                  </a:moveTo>
                  <a:lnTo>
                    <a:pt x="24399117" y="0"/>
                  </a:lnTo>
                  <a:cubicBezTo>
                    <a:pt x="24400954" y="0"/>
                    <a:pt x="24402495" y="15719"/>
                    <a:pt x="24402495" y="35106"/>
                  </a:cubicBezTo>
                  <a:lnTo>
                    <a:pt x="24402495" y="29018238"/>
                  </a:lnTo>
                  <a:cubicBezTo>
                    <a:pt x="24402495" y="29037626"/>
                    <a:pt x="24400954" y="29053315"/>
                    <a:pt x="24399117" y="29053315"/>
                  </a:cubicBezTo>
                  <a:lnTo>
                    <a:pt x="3328" y="29053315"/>
                  </a:lnTo>
                  <a:cubicBezTo>
                    <a:pt x="1490" y="29053315"/>
                    <a:pt x="0" y="29037626"/>
                    <a:pt x="0" y="29018238"/>
                  </a:cubicBezTo>
                  <a:lnTo>
                    <a:pt x="0" y="35106"/>
                  </a:lnTo>
                  <a:cubicBezTo>
                    <a:pt x="0" y="15719"/>
                    <a:pt x="1490" y="0"/>
                    <a:pt x="3328" y="0"/>
                  </a:cubicBezTo>
                  <a:moveTo>
                    <a:pt x="3328" y="69687"/>
                  </a:moveTo>
                  <a:lnTo>
                    <a:pt x="3328" y="35106"/>
                  </a:lnTo>
                  <a:lnTo>
                    <a:pt x="6655" y="35106"/>
                  </a:lnTo>
                  <a:lnTo>
                    <a:pt x="6655" y="29018238"/>
                  </a:lnTo>
                  <a:lnTo>
                    <a:pt x="3328" y="29018238"/>
                  </a:lnTo>
                  <a:lnTo>
                    <a:pt x="3328" y="28983133"/>
                  </a:lnTo>
                  <a:lnTo>
                    <a:pt x="24399117" y="28983133"/>
                  </a:lnTo>
                  <a:lnTo>
                    <a:pt x="24399117" y="29018238"/>
                  </a:lnTo>
                  <a:lnTo>
                    <a:pt x="24395788" y="29018238"/>
                  </a:lnTo>
                  <a:lnTo>
                    <a:pt x="24395788" y="35106"/>
                  </a:lnTo>
                  <a:lnTo>
                    <a:pt x="24399117" y="35106"/>
                  </a:lnTo>
                  <a:lnTo>
                    <a:pt x="24399117" y="70211"/>
                  </a:lnTo>
                  <a:lnTo>
                    <a:pt x="3328" y="70211"/>
                  </a:lnTo>
                  <a:close/>
                </a:path>
              </a:pathLst>
            </a:custGeom>
            <a:solidFill>
              <a:srgbClr val="DDEAF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7409" y="665872"/>
            <a:ext cx="46788382" cy="4403996"/>
            <a:chOff x="0" y="0"/>
            <a:chExt cx="62384510" cy="5871995"/>
          </a:xfrm>
        </p:grpSpPr>
        <p:sp>
          <p:nvSpPr>
            <p:cNvPr id="6" name="Freeform 6"/>
            <p:cNvSpPr/>
            <p:nvPr/>
          </p:nvSpPr>
          <p:spPr>
            <a:xfrm>
              <a:off x="8420" y="7399"/>
              <a:ext cx="62367773" cy="5857272"/>
            </a:xfrm>
            <a:custGeom>
              <a:avLst/>
              <a:gdLst/>
              <a:ahLst/>
              <a:cxnLst/>
              <a:rect l="l" t="t" r="r" b="b"/>
              <a:pathLst>
                <a:path w="62367773" h="5857272">
                  <a:moveTo>
                    <a:pt x="0" y="0"/>
                  </a:moveTo>
                  <a:lnTo>
                    <a:pt x="62367773" y="0"/>
                  </a:lnTo>
                  <a:lnTo>
                    <a:pt x="62367773" y="5857272"/>
                  </a:lnTo>
                  <a:lnTo>
                    <a:pt x="0" y="5857272"/>
                  </a:lnTo>
                  <a:close/>
                </a:path>
              </a:pathLst>
            </a:custGeom>
            <a:solidFill>
              <a:srgbClr val="DDEAF6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2384614" cy="5872081"/>
            </a:xfrm>
            <a:custGeom>
              <a:avLst/>
              <a:gdLst/>
              <a:ahLst/>
              <a:cxnLst/>
              <a:rect l="l" t="t" r="r" b="b"/>
              <a:pathLst>
                <a:path w="62384614" h="5872081">
                  <a:moveTo>
                    <a:pt x="8420" y="0"/>
                  </a:moveTo>
                  <a:lnTo>
                    <a:pt x="62376193" y="0"/>
                  </a:lnTo>
                  <a:cubicBezTo>
                    <a:pt x="62380844" y="0"/>
                    <a:pt x="62384614" y="3313"/>
                    <a:pt x="62384614" y="7399"/>
                  </a:cubicBezTo>
                  <a:lnTo>
                    <a:pt x="62384614" y="5864671"/>
                  </a:lnTo>
                  <a:cubicBezTo>
                    <a:pt x="62384614" y="5868757"/>
                    <a:pt x="62380844" y="5872081"/>
                    <a:pt x="62376193" y="5872081"/>
                  </a:cubicBezTo>
                  <a:lnTo>
                    <a:pt x="8420" y="5872081"/>
                  </a:lnTo>
                  <a:cubicBezTo>
                    <a:pt x="3770" y="5872081"/>
                    <a:pt x="0" y="5868757"/>
                    <a:pt x="0" y="5864671"/>
                  </a:cubicBezTo>
                  <a:lnTo>
                    <a:pt x="0" y="7399"/>
                  </a:lnTo>
                  <a:cubicBezTo>
                    <a:pt x="0" y="3313"/>
                    <a:pt x="3770" y="0"/>
                    <a:pt x="8420" y="0"/>
                  </a:cubicBezTo>
                  <a:moveTo>
                    <a:pt x="8420" y="14687"/>
                  </a:moveTo>
                  <a:lnTo>
                    <a:pt x="8420" y="7399"/>
                  </a:lnTo>
                  <a:lnTo>
                    <a:pt x="16839" y="7399"/>
                  </a:lnTo>
                  <a:lnTo>
                    <a:pt x="16839" y="5864671"/>
                  </a:lnTo>
                  <a:lnTo>
                    <a:pt x="8420" y="5864671"/>
                  </a:lnTo>
                  <a:lnTo>
                    <a:pt x="8420" y="5857272"/>
                  </a:lnTo>
                  <a:lnTo>
                    <a:pt x="62376193" y="5857272"/>
                  </a:lnTo>
                  <a:lnTo>
                    <a:pt x="62376193" y="5864671"/>
                  </a:lnTo>
                  <a:lnTo>
                    <a:pt x="62367778" y="5864671"/>
                  </a:lnTo>
                  <a:lnTo>
                    <a:pt x="62367778" y="7399"/>
                  </a:lnTo>
                  <a:lnTo>
                    <a:pt x="62376193" y="7399"/>
                  </a:lnTo>
                  <a:lnTo>
                    <a:pt x="62376193" y="14798"/>
                  </a:lnTo>
                  <a:lnTo>
                    <a:pt x="8420" y="14798"/>
                  </a:lnTo>
                  <a:close/>
                </a:path>
              </a:pathLst>
            </a:custGeom>
            <a:solidFill>
              <a:srgbClr val="DDEAF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000486" y="5675656"/>
            <a:ext cx="19333765" cy="8271028"/>
            <a:chOff x="0" y="0"/>
            <a:chExt cx="14410367" cy="6164787"/>
          </a:xfrm>
        </p:grpSpPr>
        <p:sp>
          <p:nvSpPr>
            <p:cNvPr id="9" name="Freeform 9"/>
            <p:cNvSpPr/>
            <p:nvPr/>
          </p:nvSpPr>
          <p:spPr>
            <a:xfrm>
              <a:off x="1965" y="7449"/>
              <a:ext cx="14406456" cy="6149898"/>
            </a:xfrm>
            <a:custGeom>
              <a:avLst/>
              <a:gdLst/>
              <a:ahLst/>
              <a:cxnLst/>
              <a:rect l="l" t="t" r="r" b="b"/>
              <a:pathLst>
                <a:path w="14406456" h="6149898">
                  <a:moveTo>
                    <a:pt x="0" y="0"/>
                  </a:moveTo>
                  <a:lnTo>
                    <a:pt x="14406456" y="0"/>
                  </a:lnTo>
                  <a:lnTo>
                    <a:pt x="14406456" y="6149898"/>
                  </a:lnTo>
                  <a:lnTo>
                    <a:pt x="0" y="6149898"/>
                  </a:lnTo>
                  <a:close/>
                </a:path>
              </a:pathLst>
            </a:custGeom>
            <a:solidFill>
              <a:srgbClr val="DDEAF6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4410452" cy="6164797"/>
            </a:xfrm>
            <a:custGeom>
              <a:avLst/>
              <a:gdLst/>
              <a:ahLst/>
              <a:cxnLst/>
              <a:rect l="l" t="t" r="r" b="b"/>
              <a:pathLst>
                <a:path w="14410452" h="6164797">
                  <a:moveTo>
                    <a:pt x="1965" y="0"/>
                  </a:moveTo>
                  <a:lnTo>
                    <a:pt x="14408421" y="0"/>
                  </a:lnTo>
                  <a:cubicBezTo>
                    <a:pt x="14409507" y="0"/>
                    <a:pt x="14410452" y="3335"/>
                    <a:pt x="14410452" y="7449"/>
                  </a:cubicBezTo>
                  <a:lnTo>
                    <a:pt x="14410452" y="6157347"/>
                  </a:lnTo>
                  <a:cubicBezTo>
                    <a:pt x="14410452" y="6161460"/>
                    <a:pt x="14409507" y="6164797"/>
                    <a:pt x="14408421" y="6164797"/>
                  </a:cubicBezTo>
                  <a:lnTo>
                    <a:pt x="1965" y="6164797"/>
                  </a:lnTo>
                  <a:cubicBezTo>
                    <a:pt x="880" y="6164797"/>
                    <a:pt x="0" y="6161460"/>
                    <a:pt x="0" y="6157347"/>
                  </a:cubicBezTo>
                  <a:lnTo>
                    <a:pt x="0" y="7449"/>
                  </a:lnTo>
                  <a:cubicBezTo>
                    <a:pt x="0" y="3335"/>
                    <a:pt x="880" y="0"/>
                    <a:pt x="1965" y="0"/>
                  </a:cubicBezTo>
                  <a:moveTo>
                    <a:pt x="1965" y="14787"/>
                  </a:moveTo>
                  <a:lnTo>
                    <a:pt x="1965" y="7449"/>
                  </a:lnTo>
                  <a:lnTo>
                    <a:pt x="3930" y="7449"/>
                  </a:lnTo>
                  <a:lnTo>
                    <a:pt x="3930" y="6157347"/>
                  </a:lnTo>
                  <a:lnTo>
                    <a:pt x="1965" y="6157347"/>
                  </a:lnTo>
                  <a:lnTo>
                    <a:pt x="1965" y="6149898"/>
                  </a:lnTo>
                  <a:lnTo>
                    <a:pt x="14408421" y="6149898"/>
                  </a:lnTo>
                  <a:lnTo>
                    <a:pt x="14408421" y="6157347"/>
                  </a:lnTo>
                  <a:lnTo>
                    <a:pt x="14406457" y="6157347"/>
                  </a:lnTo>
                  <a:lnTo>
                    <a:pt x="14406457" y="7449"/>
                  </a:lnTo>
                  <a:lnTo>
                    <a:pt x="14408421" y="7449"/>
                  </a:lnTo>
                  <a:lnTo>
                    <a:pt x="14408421" y="14898"/>
                  </a:lnTo>
                  <a:lnTo>
                    <a:pt x="1965" y="14898"/>
                  </a:lnTo>
                  <a:close/>
                </a:path>
              </a:pathLst>
            </a:custGeom>
            <a:solidFill>
              <a:srgbClr val="DDEAF6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4774782" y="5605168"/>
            <a:ext cx="12899205" cy="24777529"/>
            <a:chOff x="0" y="0"/>
            <a:chExt cx="95023280" cy="145741389"/>
          </a:xfrm>
        </p:grpSpPr>
        <p:sp>
          <p:nvSpPr>
            <p:cNvPr id="16" name="Freeform 16"/>
            <p:cNvSpPr/>
            <p:nvPr/>
          </p:nvSpPr>
          <p:spPr>
            <a:xfrm>
              <a:off x="12958" y="176102"/>
              <a:ext cx="94997497" cy="145389388"/>
            </a:xfrm>
            <a:custGeom>
              <a:avLst/>
              <a:gdLst/>
              <a:ahLst/>
              <a:cxnLst/>
              <a:rect l="l" t="t" r="r" b="b"/>
              <a:pathLst>
                <a:path w="94997497" h="145389388">
                  <a:moveTo>
                    <a:pt x="0" y="0"/>
                  </a:moveTo>
                  <a:lnTo>
                    <a:pt x="94997497" y="0"/>
                  </a:lnTo>
                  <a:lnTo>
                    <a:pt x="94997497" y="145389388"/>
                  </a:lnTo>
                  <a:lnTo>
                    <a:pt x="0" y="145389388"/>
                  </a:lnTo>
                  <a:close/>
                </a:path>
              </a:pathLst>
            </a:custGeom>
            <a:solidFill>
              <a:srgbClr val="DDEAF6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95023366" cy="145741405"/>
            </a:xfrm>
            <a:custGeom>
              <a:avLst/>
              <a:gdLst/>
              <a:ahLst/>
              <a:cxnLst/>
              <a:rect l="l" t="t" r="r" b="b"/>
              <a:pathLst>
                <a:path w="95023366" h="145741405">
                  <a:moveTo>
                    <a:pt x="12958" y="0"/>
                  </a:moveTo>
                  <a:lnTo>
                    <a:pt x="95010455" y="0"/>
                  </a:lnTo>
                  <a:cubicBezTo>
                    <a:pt x="95017605" y="0"/>
                    <a:pt x="95023366" y="78852"/>
                    <a:pt x="95023366" y="176102"/>
                  </a:cubicBezTo>
                  <a:lnTo>
                    <a:pt x="95023366" y="145565490"/>
                  </a:lnTo>
                  <a:cubicBezTo>
                    <a:pt x="95023366" y="145662737"/>
                    <a:pt x="95017605" y="145741405"/>
                    <a:pt x="95010455" y="145741405"/>
                  </a:cubicBezTo>
                  <a:lnTo>
                    <a:pt x="12958" y="145741405"/>
                  </a:lnTo>
                  <a:cubicBezTo>
                    <a:pt x="5802" y="145741405"/>
                    <a:pt x="0" y="145662737"/>
                    <a:pt x="0" y="145565490"/>
                  </a:cubicBezTo>
                  <a:lnTo>
                    <a:pt x="0" y="176102"/>
                  </a:lnTo>
                  <a:cubicBezTo>
                    <a:pt x="0" y="78852"/>
                    <a:pt x="5802" y="0"/>
                    <a:pt x="12958" y="0"/>
                  </a:cubicBezTo>
                  <a:moveTo>
                    <a:pt x="12958" y="349576"/>
                  </a:moveTo>
                  <a:lnTo>
                    <a:pt x="12958" y="176102"/>
                  </a:lnTo>
                  <a:lnTo>
                    <a:pt x="25915" y="176102"/>
                  </a:lnTo>
                  <a:lnTo>
                    <a:pt x="25915" y="145565490"/>
                  </a:lnTo>
                  <a:lnTo>
                    <a:pt x="12958" y="145565490"/>
                  </a:lnTo>
                  <a:lnTo>
                    <a:pt x="12958" y="145389389"/>
                  </a:lnTo>
                  <a:lnTo>
                    <a:pt x="95010455" y="145389389"/>
                  </a:lnTo>
                  <a:lnTo>
                    <a:pt x="95010455" y="145565490"/>
                  </a:lnTo>
                  <a:lnTo>
                    <a:pt x="94997494" y="145565490"/>
                  </a:lnTo>
                  <a:lnTo>
                    <a:pt x="94997494" y="176102"/>
                  </a:lnTo>
                  <a:lnTo>
                    <a:pt x="95010455" y="176102"/>
                  </a:lnTo>
                  <a:lnTo>
                    <a:pt x="95010455" y="352204"/>
                  </a:lnTo>
                  <a:lnTo>
                    <a:pt x="12958" y="352204"/>
                  </a:lnTo>
                  <a:close/>
                </a:path>
              </a:pathLst>
            </a:custGeom>
            <a:solidFill>
              <a:srgbClr val="DDEAF6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039204" y="23520670"/>
            <a:ext cx="19333765" cy="6870318"/>
            <a:chOff x="0" y="0"/>
            <a:chExt cx="14111078" cy="5014419"/>
          </a:xfrm>
        </p:grpSpPr>
        <p:sp>
          <p:nvSpPr>
            <p:cNvPr id="19" name="Freeform 19"/>
            <p:cNvSpPr/>
            <p:nvPr/>
          </p:nvSpPr>
          <p:spPr>
            <a:xfrm>
              <a:off x="1924" y="6059"/>
              <a:ext cx="14107249" cy="5002308"/>
            </a:xfrm>
            <a:custGeom>
              <a:avLst/>
              <a:gdLst/>
              <a:ahLst/>
              <a:cxnLst/>
              <a:rect l="l" t="t" r="r" b="b"/>
              <a:pathLst>
                <a:path w="14107249" h="5002308">
                  <a:moveTo>
                    <a:pt x="0" y="0"/>
                  </a:moveTo>
                  <a:lnTo>
                    <a:pt x="14107249" y="0"/>
                  </a:lnTo>
                  <a:lnTo>
                    <a:pt x="14107249" y="5002308"/>
                  </a:lnTo>
                  <a:lnTo>
                    <a:pt x="0" y="5002308"/>
                  </a:lnTo>
                  <a:close/>
                </a:path>
              </a:pathLst>
            </a:custGeom>
            <a:solidFill>
              <a:srgbClr val="DDEAF6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4111163" cy="5014428"/>
            </a:xfrm>
            <a:custGeom>
              <a:avLst/>
              <a:gdLst/>
              <a:ahLst/>
              <a:cxnLst/>
              <a:rect l="l" t="t" r="r" b="b"/>
              <a:pathLst>
                <a:path w="14111163" h="5014428">
                  <a:moveTo>
                    <a:pt x="1924" y="0"/>
                  </a:moveTo>
                  <a:lnTo>
                    <a:pt x="14109173" y="0"/>
                  </a:lnTo>
                  <a:cubicBezTo>
                    <a:pt x="14110236" y="0"/>
                    <a:pt x="14111163" y="2713"/>
                    <a:pt x="14111163" y="6059"/>
                  </a:cubicBezTo>
                  <a:lnTo>
                    <a:pt x="14111163" y="5008367"/>
                  </a:lnTo>
                  <a:cubicBezTo>
                    <a:pt x="14111163" y="5011713"/>
                    <a:pt x="14110236" y="5014428"/>
                    <a:pt x="14109173" y="5014428"/>
                  </a:cubicBezTo>
                  <a:lnTo>
                    <a:pt x="1924" y="5014428"/>
                  </a:lnTo>
                  <a:cubicBezTo>
                    <a:pt x="862" y="5014428"/>
                    <a:pt x="0" y="5011713"/>
                    <a:pt x="0" y="5008367"/>
                  </a:cubicBezTo>
                  <a:lnTo>
                    <a:pt x="0" y="6059"/>
                  </a:lnTo>
                  <a:cubicBezTo>
                    <a:pt x="0" y="2713"/>
                    <a:pt x="862" y="0"/>
                    <a:pt x="1924" y="0"/>
                  </a:cubicBezTo>
                  <a:moveTo>
                    <a:pt x="1924" y="12028"/>
                  </a:moveTo>
                  <a:lnTo>
                    <a:pt x="1924" y="6059"/>
                  </a:lnTo>
                  <a:lnTo>
                    <a:pt x="3848" y="6059"/>
                  </a:lnTo>
                  <a:lnTo>
                    <a:pt x="3848" y="5008367"/>
                  </a:lnTo>
                  <a:lnTo>
                    <a:pt x="1924" y="5008367"/>
                  </a:lnTo>
                  <a:lnTo>
                    <a:pt x="1924" y="5002308"/>
                  </a:lnTo>
                  <a:lnTo>
                    <a:pt x="14109173" y="5002308"/>
                  </a:lnTo>
                  <a:lnTo>
                    <a:pt x="14109173" y="5008367"/>
                  </a:lnTo>
                  <a:lnTo>
                    <a:pt x="14107249" y="5008367"/>
                  </a:lnTo>
                  <a:lnTo>
                    <a:pt x="14107249" y="6059"/>
                  </a:lnTo>
                  <a:lnTo>
                    <a:pt x="14109173" y="6059"/>
                  </a:lnTo>
                  <a:lnTo>
                    <a:pt x="14109173" y="12118"/>
                  </a:lnTo>
                  <a:lnTo>
                    <a:pt x="1924" y="12118"/>
                  </a:lnTo>
                  <a:close/>
                </a:path>
              </a:pathLst>
            </a:custGeom>
            <a:solidFill>
              <a:srgbClr val="DDEAF6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000486" y="14356258"/>
            <a:ext cx="19333765" cy="8554811"/>
            <a:chOff x="0" y="0"/>
            <a:chExt cx="14111078" cy="6243875"/>
          </a:xfrm>
        </p:grpSpPr>
        <p:sp>
          <p:nvSpPr>
            <p:cNvPr id="22" name="Freeform 22"/>
            <p:cNvSpPr/>
            <p:nvPr/>
          </p:nvSpPr>
          <p:spPr>
            <a:xfrm>
              <a:off x="1924" y="7545"/>
              <a:ext cx="14107249" cy="6228795"/>
            </a:xfrm>
            <a:custGeom>
              <a:avLst/>
              <a:gdLst/>
              <a:ahLst/>
              <a:cxnLst/>
              <a:rect l="l" t="t" r="r" b="b"/>
              <a:pathLst>
                <a:path w="14107249" h="6228795">
                  <a:moveTo>
                    <a:pt x="0" y="0"/>
                  </a:moveTo>
                  <a:lnTo>
                    <a:pt x="14107249" y="0"/>
                  </a:lnTo>
                  <a:lnTo>
                    <a:pt x="14107249" y="6228794"/>
                  </a:lnTo>
                  <a:lnTo>
                    <a:pt x="0" y="6228794"/>
                  </a:lnTo>
                  <a:close/>
                </a:path>
              </a:pathLst>
            </a:custGeom>
            <a:solidFill>
              <a:srgbClr val="DDEAF6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4111163" cy="6243885"/>
            </a:xfrm>
            <a:custGeom>
              <a:avLst/>
              <a:gdLst/>
              <a:ahLst/>
              <a:cxnLst/>
              <a:rect l="l" t="t" r="r" b="b"/>
              <a:pathLst>
                <a:path w="14111163" h="6243885">
                  <a:moveTo>
                    <a:pt x="1924" y="0"/>
                  </a:moveTo>
                  <a:lnTo>
                    <a:pt x="14109173" y="0"/>
                  </a:lnTo>
                  <a:cubicBezTo>
                    <a:pt x="14110236" y="0"/>
                    <a:pt x="14111163" y="3378"/>
                    <a:pt x="14111163" y="7545"/>
                  </a:cubicBezTo>
                  <a:lnTo>
                    <a:pt x="14111163" y="6236339"/>
                  </a:lnTo>
                  <a:cubicBezTo>
                    <a:pt x="14111163" y="6240506"/>
                    <a:pt x="14110236" y="6243885"/>
                    <a:pt x="14109173" y="6243885"/>
                  </a:cubicBezTo>
                  <a:lnTo>
                    <a:pt x="1924" y="6243885"/>
                  </a:lnTo>
                  <a:cubicBezTo>
                    <a:pt x="862" y="6243885"/>
                    <a:pt x="0" y="6240506"/>
                    <a:pt x="0" y="6236339"/>
                  </a:cubicBezTo>
                  <a:lnTo>
                    <a:pt x="0" y="7545"/>
                  </a:lnTo>
                  <a:cubicBezTo>
                    <a:pt x="0" y="3378"/>
                    <a:pt x="862" y="0"/>
                    <a:pt x="1924" y="0"/>
                  </a:cubicBezTo>
                  <a:moveTo>
                    <a:pt x="1924" y="14977"/>
                  </a:moveTo>
                  <a:lnTo>
                    <a:pt x="1924" y="7545"/>
                  </a:lnTo>
                  <a:lnTo>
                    <a:pt x="3848" y="7545"/>
                  </a:lnTo>
                  <a:lnTo>
                    <a:pt x="3848" y="6236339"/>
                  </a:lnTo>
                  <a:lnTo>
                    <a:pt x="1924" y="6236339"/>
                  </a:lnTo>
                  <a:lnTo>
                    <a:pt x="1924" y="6228794"/>
                  </a:lnTo>
                  <a:lnTo>
                    <a:pt x="14109173" y="6228794"/>
                  </a:lnTo>
                  <a:lnTo>
                    <a:pt x="14109173" y="6236339"/>
                  </a:lnTo>
                  <a:lnTo>
                    <a:pt x="14107249" y="6236339"/>
                  </a:lnTo>
                  <a:lnTo>
                    <a:pt x="14107249" y="7545"/>
                  </a:lnTo>
                  <a:lnTo>
                    <a:pt x="14109173" y="7545"/>
                  </a:lnTo>
                  <a:lnTo>
                    <a:pt x="14109173" y="15089"/>
                  </a:lnTo>
                  <a:lnTo>
                    <a:pt x="1924" y="15089"/>
                  </a:lnTo>
                  <a:close/>
                </a:path>
              </a:pathLst>
            </a:custGeom>
            <a:solidFill>
              <a:srgbClr val="DDEAF6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5961209" y="23900292"/>
            <a:ext cx="17191302" cy="1170324"/>
            <a:chOff x="0" y="0"/>
            <a:chExt cx="1701975" cy="11586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01975" cy="115865"/>
            </a:xfrm>
            <a:custGeom>
              <a:avLst/>
              <a:gdLst/>
              <a:ahLst/>
              <a:cxnLst/>
              <a:rect l="l" t="t" r="r" b="b"/>
              <a:pathLst>
                <a:path w="1701975" h="115865">
                  <a:moveTo>
                    <a:pt x="0" y="0"/>
                  </a:moveTo>
                  <a:lnTo>
                    <a:pt x="1701975" y="0"/>
                  </a:lnTo>
                  <a:lnTo>
                    <a:pt x="1701975" y="115865"/>
                  </a:lnTo>
                  <a:lnTo>
                    <a:pt x="0" y="1158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4800" y="14628"/>
              <a:ext cx="1566354" cy="82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60"/>
                </a:lnSpc>
              </a:pPr>
              <a:r>
                <a:rPr lang="en-US" sz="3800" spc="-151" dirty="0">
                  <a:solidFill>
                    <a:srgbClr val="657179"/>
                  </a:solidFill>
                  <a:latin typeface="Calibri (MS) Bold"/>
                </a:rPr>
                <a:t>How does Risk-Preparedness relate to self-reported outcome measures?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5840736" y="15108104"/>
            <a:ext cx="17730700" cy="1470694"/>
            <a:chOff x="0" y="0"/>
            <a:chExt cx="1476177" cy="12244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76177" cy="122443"/>
            </a:xfrm>
            <a:custGeom>
              <a:avLst/>
              <a:gdLst/>
              <a:ahLst/>
              <a:cxnLst/>
              <a:rect l="l" t="t" r="r" b="b"/>
              <a:pathLst>
                <a:path w="1476177" h="122443">
                  <a:moveTo>
                    <a:pt x="0" y="0"/>
                  </a:moveTo>
                  <a:lnTo>
                    <a:pt x="1476177" y="0"/>
                  </a:lnTo>
                  <a:lnTo>
                    <a:pt x="1476177" y="122443"/>
                  </a:lnTo>
                  <a:lnTo>
                    <a:pt x="0" y="1224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40959" y="32327"/>
              <a:ext cx="1427487" cy="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59"/>
                </a:lnSpc>
              </a:pPr>
              <a:r>
                <a:rPr lang="en-US" sz="3799" spc="-151" dirty="0">
                  <a:solidFill>
                    <a:srgbClr val="657179"/>
                  </a:solidFill>
                  <a:latin typeface="Calibri (MS) Bold"/>
                </a:rPr>
                <a:t>What is the relationship between Risk-Preparedness and Personality Trait Change Goals?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32208" y="5943600"/>
            <a:ext cx="9666240" cy="1462917"/>
            <a:chOff x="-237" y="-15679"/>
            <a:chExt cx="841476" cy="12735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41239" cy="109595"/>
            </a:xfrm>
            <a:custGeom>
              <a:avLst/>
              <a:gdLst/>
              <a:ahLst/>
              <a:cxnLst/>
              <a:rect l="l" t="t" r="r" b="b"/>
              <a:pathLst>
                <a:path w="841239" h="109595">
                  <a:moveTo>
                    <a:pt x="0" y="0"/>
                  </a:moveTo>
                  <a:lnTo>
                    <a:pt x="841239" y="0"/>
                  </a:lnTo>
                  <a:lnTo>
                    <a:pt x="841239" y="109595"/>
                  </a:lnTo>
                  <a:lnTo>
                    <a:pt x="0" y="1095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237" y="-15679"/>
              <a:ext cx="812800" cy="127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60"/>
                </a:lnSpc>
              </a:pPr>
              <a:r>
                <a:rPr lang="en-US" sz="3800" spc="-151" dirty="0">
                  <a:solidFill>
                    <a:srgbClr val="657179"/>
                  </a:solidFill>
                  <a:latin typeface="Calibri (MS) Bold"/>
                </a:rPr>
                <a:t>Distribution of the Risk Preparedness Scores</a:t>
              </a:r>
            </a:p>
          </p:txBody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561737" y="16988373"/>
            <a:ext cx="8009700" cy="5223055"/>
          </a:xfrm>
          <a:prstGeom prst="rect">
            <a:avLst/>
          </a:prstGeom>
        </p:spPr>
      </p:pic>
      <p:sp>
        <p:nvSpPr>
          <p:cNvPr id="35" name="Freeform 35"/>
          <p:cNvSpPr/>
          <p:nvPr/>
        </p:nvSpPr>
        <p:spPr>
          <a:xfrm>
            <a:off x="25905174" y="6188016"/>
            <a:ext cx="7804848" cy="1218501"/>
          </a:xfrm>
          <a:custGeom>
            <a:avLst/>
            <a:gdLst/>
            <a:ahLst/>
            <a:cxnLst/>
            <a:rect l="l" t="t" r="r" b="b"/>
            <a:pathLst>
              <a:path w="649796" h="101447">
                <a:moveTo>
                  <a:pt x="0" y="0"/>
                </a:moveTo>
                <a:lnTo>
                  <a:pt x="649796" y="0"/>
                </a:lnTo>
                <a:lnTo>
                  <a:pt x="649796" y="101447"/>
                </a:lnTo>
                <a:lnTo>
                  <a:pt x="0" y="101447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4"/>
          <a:srcRect t="1322" b="1322"/>
          <a:stretch>
            <a:fillRect/>
          </a:stretch>
        </p:blipFill>
        <p:spPr>
          <a:xfrm>
            <a:off x="15840736" y="16988373"/>
            <a:ext cx="9117886" cy="5223055"/>
          </a:xfrm>
          <a:prstGeom prst="rect">
            <a:avLst/>
          </a:prstGeom>
        </p:spPr>
      </p:pic>
      <p:graphicFrame>
        <p:nvGraphicFramePr>
          <p:cNvPr id="38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84137"/>
              </p:ext>
            </p:extLst>
          </p:nvPr>
        </p:nvGraphicFramePr>
        <p:xfrm>
          <a:off x="15961208" y="25501645"/>
          <a:ext cx="17191301" cy="4520784"/>
        </p:xfrm>
        <a:graphic>
          <a:graphicData uri="http://schemas.openxmlformats.org/drawingml/2006/table">
            <a:tbl>
              <a:tblPr/>
              <a:tblGrid>
                <a:gridCol w="4310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8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2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8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5429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endParaRPr lang="en-US" sz="1100" dirty="0"/>
                    </a:p>
                  </a:txBody>
                  <a:tcPr marL="167686" marR="167686" marT="167686" marB="167686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dirty="0">
                          <a:solidFill>
                            <a:srgbClr val="FFFFFF"/>
                          </a:solidFill>
                          <a:latin typeface="Calibri (MS) Bold"/>
                        </a:rPr>
                        <a:t>Perceived Change-Goal Success</a:t>
                      </a:r>
                      <a:endParaRPr lang="en-US" sz="1100" dirty="0"/>
                    </a:p>
                  </a:txBody>
                  <a:tcPr marL="167686" marR="167686" marT="167686" marB="167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dirty="0">
                          <a:solidFill>
                            <a:srgbClr val="FFFFFF"/>
                          </a:solidFill>
                          <a:latin typeface="Calibri (MS) Bold"/>
                        </a:rPr>
                        <a:t>SHS Happiness</a:t>
                      </a:r>
                      <a:endParaRPr lang="en-US" sz="1100" dirty="0"/>
                    </a:p>
                  </a:txBody>
                  <a:tcPr marL="167686" marR="167686" marT="167686" marB="167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dirty="0">
                          <a:solidFill>
                            <a:srgbClr val="FFFFFF"/>
                          </a:solidFill>
                          <a:latin typeface="Calibri (MS) Bold"/>
                        </a:rPr>
                        <a:t>IHS Happiness</a:t>
                      </a:r>
                      <a:endParaRPr lang="en-US" sz="1100" dirty="0"/>
                    </a:p>
                  </a:txBody>
                  <a:tcPr marL="167686" marR="167686" marT="167686" marB="167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583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dirty="0" err="1">
                          <a:solidFill>
                            <a:srgbClr val="222A35"/>
                          </a:solidFill>
                          <a:latin typeface="Calibri (MS) Italics"/>
                        </a:rPr>
                        <a:t>r-value</a:t>
                      </a:r>
                      <a:endParaRPr lang="en-US" sz="1100" dirty="0"/>
                    </a:p>
                  </a:txBody>
                  <a:tcPr marL="167686" marR="167686" marT="167686" marB="167686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2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dirty="0">
                          <a:solidFill>
                            <a:srgbClr val="222A35"/>
                          </a:solidFill>
                          <a:latin typeface="Open Sans"/>
                        </a:rPr>
                        <a:t>.22</a:t>
                      </a:r>
                      <a:endParaRPr lang="en-US" sz="1100" dirty="0"/>
                    </a:p>
                  </a:txBody>
                  <a:tcPr marL="167686" marR="167686" marT="167686" marB="167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2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222A35"/>
                          </a:solidFill>
                          <a:latin typeface="Open Sans"/>
                        </a:rPr>
                        <a:t>.30</a:t>
                      </a:r>
                      <a:endParaRPr lang="en-US" sz="1100"/>
                    </a:p>
                  </a:txBody>
                  <a:tcPr marL="167686" marR="167686" marT="167686" marB="167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2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dirty="0">
                          <a:solidFill>
                            <a:srgbClr val="222A35"/>
                          </a:solidFill>
                          <a:latin typeface="Open Sans"/>
                        </a:rPr>
                        <a:t>.18</a:t>
                      </a:r>
                      <a:endParaRPr lang="en-US" sz="1100" dirty="0"/>
                    </a:p>
                  </a:txBody>
                  <a:tcPr marL="167686" marR="167686" marT="167686" marB="167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772"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>
                          <a:solidFill>
                            <a:srgbClr val="222A35"/>
                          </a:solidFill>
                          <a:latin typeface="Calibri (MS) Italics"/>
                        </a:rPr>
                        <a:t>p-value</a:t>
                      </a:r>
                      <a:endParaRPr lang="en-US" sz="1100"/>
                    </a:p>
                  </a:txBody>
                  <a:tcPr marL="167686" marR="167686" marT="167686" marB="167686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2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dirty="0">
                          <a:solidFill>
                            <a:srgbClr val="222A35"/>
                          </a:solidFill>
                          <a:latin typeface="Open Sans"/>
                        </a:rPr>
                        <a:t>&lt;.001</a:t>
                      </a:r>
                      <a:endParaRPr lang="en-US" sz="1100" dirty="0"/>
                    </a:p>
                  </a:txBody>
                  <a:tcPr marL="167686" marR="167686" marT="167686" marB="167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2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dirty="0">
                          <a:solidFill>
                            <a:srgbClr val="222A35"/>
                          </a:solidFill>
                          <a:latin typeface="Open Sans"/>
                        </a:rPr>
                        <a:t>&lt;.001</a:t>
                      </a:r>
                      <a:endParaRPr lang="en-US" sz="1100" dirty="0"/>
                    </a:p>
                  </a:txBody>
                  <a:tcPr marL="167686" marR="167686" marT="167686" marB="167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2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00"/>
                        </a:lnSpc>
                        <a:defRPr/>
                      </a:pPr>
                      <a:r>
                        <a:rPr lang="en-US" sz="3500" dirty="0">
                          <a:solidFill>
                            <a:srgbClr val="222A35"/>
                          </a:solidFill>
                          <a:latin typeface="Open Sans"/>
                        </a:rPr>
                        <a:t>&lt;.001</a:t>
                      </a:r>
                      <a:endParaRPr lang="en-US" sz="1100" dirty="0"/>
                    </a:p>
                  </a:txBody>
                  <a:tcPr marL="167686" marR="167686" marT="167686" marB="167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2" name="Picture 42"/>
          <p:cNvPicPr>
            <a:picLocks noChangeAspect="1"/>
          </p:cNvPicPr>
          <p:nvPr/>
        </p:nvPicPr>
        <p:blipFill>
          <a:blip r:embed="rId5"/>
          <a:srcRect r="78107" b="233"/>
          <a:stretch>
            <a:fillRect/>
          </a:stretch>
        </p:blipFill>
        <p:spPr>
          <a:xfrm>
            <a:off x="1878684" y="1062768"/>
            <a:ext cx="3784506" cy="3610203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771062" y="1062768"/>
            <a:ext cx="3786687" cy="3786687"/>
          </a:xfrm>
          <a:prstGeom prst="rect">
            <a:avLst/>
          </a:prstGeom>
        </p:spPr>
      </p:pic>
      <p:grpSp>
        <p:nvGrpSpPr>
          <p:cNvPr id="44" name="Group 44"/>
          <p:cNvGrpSpPr/>
          <p:nvPr/>
        </p:nvGrpSpPr>
        <p:grpSpPr>
          <a:xfrm>
            <a:off x="837409" y="25934487"/>
            <a:ext cx="13686057" cy="4456501"/>
            <a:chOff x="0" y="0"/>
            <a:chExt cx="31833948" cy="10978940"/>
          </a:xfrm>
        </p:grpSpPr>
        <p:sp>
          <p:nvSpPr>
            <p:cNvPr id="45" name="Freeform 45"/>
            <p:cNvSpPr/>
            <p:nvPr/>
          </p:nvSpPr>
          <p:spPr>
            <a:xfrm>
              <a:off x="4341" y="13266"/>
              <a:ext cx="31825310" cy="10952424"/>
            </a:xfrm>
            <a:custGeom>
              <a:avLst/>
              <a:gdLst/>
              <a:ahLst/>
              <a:cxnLst/>
              <a:rect l="l" t="t" r="r" b="b"/>
              <a:pathLst>
                <a:path w="31825310" h="10952424">
                  <a:moveTo>
                    <a:pt x="0" y="0"/>
                  </a:moveTo>
                  <a:lnTo>
                    <a:pt x="31825310" y="0"/>
                  </a:lnTo>
                  <a:lnTo>
                    <a:pt x="31825310" y="10952424"/>
                  </a:lnTo>
                  <a:lnTo>
                    <a:pt x="0" y="10952424"/>
                  </a:lnTo>
                  <a:close/>
                </a:path>
              </a:pathLst>
            </a:custGeom>
            <a:solidFill>
              <a:srgbClr val="DDEAF6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31834032" cy="10978950"/>
            </a:xfrm>
            <a:custGeom>
              <a:avLst/>
              <a:gdLst/>
              <a:ahLst/>
              <a:cxnLst/>
              <a:rect l="l" t="t" r="r" b="b"/>
              <a:pathLst>
                <a:path w="31834032" h="10978950">
                  <a:moveTo>
                    <a:pt x="4341" y="0"/>
                  </a:moveTo>
                  <a:lnTo>
                    <a:pt x="31829651" y="0"/>
                  </a:lnTo>
                  <a:cubicBezTo>
                    <a:pt x="31832048" y="0"/>
                    <a:pt x="31834032" y="5940"/>
                    <a:pt x="31834032" y="13266"/>
                  </a:cubicBezTo>
                  <a:lnTo>
                    <a:pt x="31834032" y="10965690"/>
                  </a:lnTo>
                  <a:cubicBezTo>
                    <a:pt x="31834032" y="10973015"/>
                    <a:pt x="31832048" y="10978950"/>
                    <a:pt x="31829651" y="10978950"/>
                  </a:cubicBezTo>
                  <a:lnTo>
                    <a:pt x="4341" y="10978950"/>
                  </a:lnTo>
                  <a:cubicBezTo>
                    <a:pt x="1944" y="10978950"/>
                    <a:pt x="0" y="10973015"/>
                    <a:pt x="0" y="10965690"/>
                  </a:cubicBezTo>
                  <a:lnTo>
                    <a:pt x="0" y="13266"/>
                  </a:lnTo>
                  <a:cubicBezTo>
                    <a:pt x="0" y="5940"/>
                    <a:pt x="1944" y="0"/>
                    <a:pt x="4341" y="0"/>
                  </a:cubicBezTo>
                  <a:moveTo>
                    <a:pt x="4341" y="26334"/>
                  </a:moveTo>
                  <a:lnTo>
                    <a:pt x="4341" y="13266"/>
                  </a:lnTo>
                  <a:lnTo>
                    <a:pt x="8682" y="13266"/>
                  </a:lnTo>
                  <a:lnTo>
                    <a:pt x="8682" y="10965690"/>
                  </a:lnTo>
                  <a:lnTo>
                    <a:pt x="4341" y="10965690"/>
                  </a:lnTo>
                  <a:lnTo>
                    <a:pt x="4341" y="10952424"/>
                  </a:lnTo>
                  <a:lnTo>
                    <a:pt x="31829651" y="10952424"/>
                  </a:lnTo>
                  <a:lnTo>
                    <a:pt x="31829651" y="10965690"/>
                  </a:lnTo>
                  <a:lnTo>
                    <a:pt x="31825310" y="10965690"/>
                  </a:lnTo>
                  <a:lnTo>
                    <a:pt x="31825310" y="13266"/>
                  </a:lnTo>
                  <a:lnTo>
                    <a:pt x="31829651" y="13266"/>
                  </a:lnTo>
                  <a:lnTo>
                    <a:pt x="31829651" y="26532"/>
                  </a:lnTo>
                  <a:lnTo>
                    <a:pt x="4341" y="26532"/>
                  </a:lnTo>
                  <a:close/>
                </a:path>
              </a:pathLst>
            </a:custGeom>
            <a:solidFill>
              <a:srgbClr val="DDEAF6"/>
            </a:solidFill>
          </p:spPr>
        </p:sp>
      </p:grpSp>
      <p:sp>
        <p:nvSpPr>
          <p:cNvPr id="47" name="TextBox 47"/>
          <p:cNvSpPr txBox="1"/>
          <p:nvPr/>
        </p:nvSpPr>
        <p:spPr>
          <a:xfrm>
            <a:off x="834683" y="26854144"/>
            <a:ext cx="13331701" cy="357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spc="-120" dirty="0">
                <a:solidFill>
                  <a:srgbClr val="222A35"/>
                </a:solidFill>
                <a:latin typeface="Canva Sans Bold"/>
              </a:rPr>
              <a:t>Contact Information and References</a:t>
            </a:r>
          </a:p>
          <a:p>
            <a:pPr algn="ctr">
              <a:lnSpc>
                <a:spcPts val="2800"/>
              </a:lnSpc>
            </a:pPr>
            <a:endParaRPr lang="en-US" sz="3099" spc="-120" dirty="0">
              <a:solidFill>
                <a:srgbClr val="222A35"/>
              </a:solidFill>
              <a:latin typeface="Canva Sans Bold"/>
            </a:endParaRPr>
          </a:p>
          <a:p>
            <a:pPr algn="ctr">
              <a:lnSpc>
                <a:spcPts val="4339"/>
              </a:lnSpc>
            </a:pPr>
            <a:r>
              <a:rPr lang="en-US" sz="3099" spc="-120" dirty="0" err="1">
                <a:solidFill>
                  <a:srgbClr val="222A35"/>
                </a:solidFill>
                <a:latin typeface="Canva Sans"/>
              </a:rPr>
              <a:t>jfealy@horizon.csueastbay.edu</a:t>
            </a:r>
            <a:endParaRPr lang="en-US" sz="3099" spc="-120" dirty="0">
              <a:solidFill>
                <a:srgbClr val="222A35"/>
              </a:solidFill>
              <a:latin typeface="Canva Sans"/>
            </a:endParaRPr>
          </a:p>
          <a:p>
            <a:pPr algn="ctr">
              <a:lnSpc>
                <a:spcPts val="4339"/>
              </a:lnSpc>
            </a:pPr>
            <a:r>
              <a:rPr lang="en-US" sz="3099" spc="-120" dirty="0">
                <a:solidFill>
                  <a:srgbClr val="222A35"/>
                </a:solidFill>
                <a:latin typeface="Canva Sans"/>
              </a:rPr>
              <a:t>mzheng9@horizon.csueastbay.edu</a:t>
            </a:r>
          </a:p>
          <a:p>
            <a:pPr algn="ctr">
              <a:lnSpc>
                <a:spcPts val="4339"/>
              </a:lnSpc>
            </a:pPr>
            <a:r>
              <a:rPr lang="en-US" sz="3099" spc="-120" dirty="0" err="1">
                <a:solidFill>
                  <a:srgbClr val="222A35"/>
                </a:solidFill>
                <a:latin typeface="Canva Sans"/>
              </a:rPr>
              <a:t>erica.baranski@csueastbay.edu</a:t>
            </a:r>
            <a:endParaRPr lang="en-US" sz="3099" spc="-120" dirty="0">
              <a:solidFill>
                <a:srgbClr val="222A35"/>
              </a:solidFill>
              <a:latin typeface="Canva Sans"/>
            </a:endParaRPr>
          </a:p>
          <a:p>
            <a:pPr>
              <a:lnSpc>
                <a:spcPts val="4339"/>
              </a:lnSpc>
            </a:pPr>
            <a:endParaRPr lang="en-US" sz="3099" spc="-120" dirty="0">
              <a:solidFill>
                <a:srgbClr val="222A35"/>
              </a:solidFill>
              <a:latin typeface="Canva Sans"/>
            </a:endParaRPr>
          </a:p>
          <a:p>
            <a:pPr algn="ctr">
              <a:lnSpc>
                <a:spcPts val="4339"/>
              </a:lnSpc>
            </a:pPr>
            <a:endParaRPr lang="en-US" sz="3099" spc="-120" dirty="0">
              <a:solidFill>
                <a:srgbClr val="222A35"/>
              </a:solidFill>
              <a:latin typeface="Canva Sans"/>
            </a:endParaRP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55359" y="27653473"/>
            <a:ext cx="2064959" cy="1591895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9"/>
          <a:srcRect l="9864" t="8003" r="7059" b="44577"/>
          <a:stretch>
            <a:fillRect/>
          </a:stretch>
        </p:blipFill>
        <p:spPr>
          <a:xfrm>
            <a:off x="25913655" y="7783799"/>
            <a:ext cx="7796367" cy="5758987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382796" y="27031145"/>
            <a:ext cx="2524872" cy="2524872"/>
          </a:xfrm>
          <a:prstGeom prst="rect">
            <a:avLst/>
          </a:prstGeom>
        </p:spPr>
      </p:pic>
      <p:sp>
        <p:nvSpPr>
          <p:cNvPr id="52" name="TextBox 52"/>
          <p:cNvSpPr txBox="1"/>
          <p:nvPr/>
        </p:nvSpPr>
        <p:spPr>
          <a:xfrm>
            <a:off x="1455359" y="7106762"/>
            <a:ext cx="12344198" cy="17056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4400" spc="-124" dirty="0">
                <a:solidFill>
                  <a:srgbClr val="222A35"/>
                </a:solidFill>
                <a:latin typeface="Calibri (MS) Bold"/>
              </a:rPr>
              <a:t>Introduction </a:t>
            </a:r>
          </a:p>
          <a:p>
            <a:pPr>
              <a:lnSpc>
                <a:spcPts val="3840"/>
              </a:lnSpc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Risk is one of the measure factors when it comes to making decisions. Previous research on risk focuses on negative behaviors and outcomes (</a:t>
            </a:r>
            <a:r>
              <a:rPr lang="en-US" sz="3600" spc="-124" dirty="0" err="1">
                <a:solidFill>
                  <a:srgbClr val="222A35"/>
                </a:solidFill>
                <a:latin typeface="Calibri (MS)"/>
              </a:rPr>
              <a:t>eg.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 gambling, driving without a seatbelt, and mania-induced behaviors). But can risk-taking positively benefit self-improvement? </a:t>
            </a:r>
          </a:p>
          <a:p>
            <a:pPr>
              <a:lnSpc>
                <a:spcPts val="3840"/>
              </a:lnSpc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 The current project focuses on self-reported propensity towards taking risks, decontextualized from behaviors. We explored the relationship between risk and other variables, including: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What is the relationship between Risk-Preparedness and personality traits?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What is the distribution of the Risk-Preparedness scores in our data?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 Who is more likely to have a change goal between high and low-risk participants?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 What is the relationship between Risk-Preparedness and personality change goals?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 Risk-Preparedness and other outcome measures.</a:t>
            </a:r>
          </a:p>
          <a:p>
            <a:pPr marL="345441" lvl="1">
              <a:lnSpc>
                <a:spcPts val="3840"/>
              </a:lnSpc>
            </a:pPr>
            <a:endParaRPr lang="en-US" sz="3600" spc="-124" dirty="0">
              <a:solidFill>
                <a:srgbClr val="222A35"/>
              </a:solidFill>
              <a:latin typeface="Calibri (MS)"/>
            </a:endParaRPr>
          </a:p>
          <a:p>
            <a:pPr marL="345441" lvl="1">
              <a:lnSpc>
                <a:spcPts val="3840"/>
              </a:lnSpc>
            </a:pPr>
            <a:endParaRPr lang="en-US" sz="3600" spc="-124" dirty="0">
              <a:solidFill>
                <a:srgbClr val="222A35"/>
              </a:solidFill>
              <a:latin typeface="Calibri (MS)"/>
            </a:endParaRPr>
          </a:p>
          <a:p>
            <a:pPr>
              <a:lnSpc>
                <a:spcPts val="3840"/>
              </a:lnSpc>
            </a:pPr>
            <a:endParaRPr lang="en-US" sz="3600" spc="-124" dirty="0">
              <a:solidFill>
                <a:srgbClr val="222A35"/>
              </a:solidFill>
              <a:latin typeface="Calibri (MS)"/>
            </a:endParaRPr>
          </a:p>
          <a:p>
            <a:pPr algn="ctr">
              <a:lnSpc>
                <a:spcPts val="3840"/>
              </a:lnSpc>
            </a:pPr>
            <a:r>
              <a:rPr lang="en-US" sz="4400" spc="-124" dirty="0">
                <a:solidFill>
                  <a:srgbClr val="222A35"/>
                </a:solidFill>
                <a:latin typeface="Calibri (MS) Bold"/>
              </a:rPr>
              <a:t>Method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Data was collected from a cross-cultural study, the International Situations Project. Participants (</a:t>
            </a:r>
            <a:r>
              <a:rPr lang="en-US" sz="3600" spc="-124" dirty="0">
                <a:solidFill>
                  <a:srgbClr val="222A35"/>
                </a:solidFill>
                <a:latin typeface="Calibri (MS) Bold Italics"/>
              </a:rPr>
              <a:t>n</a:t>
            </a: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 = 13,279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) from 63 countries aged between 16 - 67 years old (</a:t>
            </a:r>
            <a:r>
              <a:rPr lang="en-US" sz="3600" spc="-124" dirty="0">
                <a:solidFill>
                  <a:srgbClr val="222A35"/>
                </a:solidFill>
                <a:latin typeface="Calibri (MS) Bold Italics"/>
              </a:rPr>
              <a:t>M</a:t>
            </a: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 = 21.69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).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Our study analyzed the relationships between Risk-Preparedness and Personality Traits, Change Goals, and Outcome. </a:t>
            </a:r>
          </a:p>
          <a:p>
            <a:pPr marL="690881" lvl="1" indent="-345440">
              <a:lnSpc>
                <a:spcPts val="3840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Measures:</a:t>
            </a:r>
          </a:p>
          <a:p>
            <a:pPr marL="1381761" lvl="2" indent="-460587">
              <a:lnSpc>
                <a:spcPts val="3840"/>
              </a:lnSpc>
              <a:buFont typeface="Arial"/>
              <a:buChar char="⚬"/>
            </a:pP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Risk- Preparedness: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 Risk-taking Behavior Item (Mata, Josef &amp; </a:t>
            </a:r>
            <a:r>
              <a:rPr lang="en-US" sz="3600" spc="-124" dirty="0" err="1">
                <a:solidFill>
                  <a:srgbClr val="222A35"/>
                </a:solidFill>
                <a:latin typeface="Calibri (MS)"/>
              </a:rPr>
              <a:t>Hertwig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, 2016) measuring risk on a scale of 0 = Unwilling to take risks to 10 = Fully prepared to take risks</a:t>
            </a:r>
          </a:p>
          <a:p>
            <a:pPr marL="1381761" lvl="2" indent="-460587">
              <a:lnSpc>
                <a:spcPts val="3840"/>
              </a:lnSpc>
              <a:buFont typeface="Arial"/>
              <a:buChar char="⚬"/>
            </a:pP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Personality Traits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: 60-item Big Five Inventory </a:t>
            </a:r>
          </a:p>
          <a:p>
            <a:pPr marL="1381761" lvl="2" indent="-460587">
              <a:lnSpc>
                <a:spcPts val="3840"/>
              </a:lnSpc>
              <a:buFont typeface="Arial"/>
              <a:buChar char="⚬"/>
            </a:pP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Subjective Happiness: 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Subjective Happiness Scale (SHS) (Lyubomirsky &amp; Lepper, 1999) </a:t>
            </a:r>
          </a:p>
          <a:p>
            <a:pPr marL="1381761" lvl="2" indent="-460587">
              <a:lnSpc>
                <a:spcPts val="3840"/>
              </a:lnSpc>
              <a:buFont typeface="Arial"/>
              <a:buChar char="⚬"/>
            </a:pP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 Interdependent Happiness: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 Interdependent Happiness Scale (IHS) (</a:t>
            </a:r>
            <a:r>
              <a:rPr lang="en-US" sz="3600" spc="-124" dirty="0" err="1">
                <a:solidFill>
                  <a:srgbClr val="222A35"/>
                </a:solidFill>
                <a:latin typeface="Calibri (MS)"/>
              </a:rPr>
              <a:t>Hitokoto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 &amp; Uchida, 2015) </a:t>
            </a:r>
          </a:p>
          <a:p>
            <a:pPr>
              <a:lnSpc>
                <a:spcPts val="3840"/>
              </a:lnSpc>
            </a:pPr>
            <a:endParaRPr lang="en-US" sz="3600" spc="-124" dirty="0">
              <a:solidFill>
                <a:srgbClr val="222A35"/>
              </a:solidFill>
              <a:latin typeface="Calibri (MS)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5795670" y="1177563"/>
            <a:ext cx="35815065" cy="219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400" spc="-294">
                <a:solidFill>
                  <a:srgbClr val="222A35"/>
                </a:solidFill>
                <a:latin typeface="Calibri (MS) Bold"/>
              </a:rPr>
              <a:t>Risk Preparedness and Personality Change: Evaluating the Role of Risk-Taking in Pursuing Personality Change Goals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266093" y="3214393"/>
            <a:ext cx="38321435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z="5299" spc="-211" dirty="0">
                <a:solidFill>
                  <a:srgbClr val="222A35"/>
                </a:solidFill>
                <a:latin typeface="Calibri (MS)"/>
              </a:rPr>
              <a:t>Josephine C. M. Fealy, Min Zheng, Erica Baranski</a:t>
            </a:r>
          </a:p>
          <a:p>
            <a:pPr algn="ctr">
              <a:lnSpc>
                <a:spcPts val="6359"/>
              </a:lnSpc>
            </a:pPr>
            <a:r>
              <a:rPr lang="en-US" sz="5299" spc="-211" dirty="0">
                <a:solidFill>
                  <a:srgbClr val="222A35"/>
                </a:solidFill>
                <a:latin typeface="Calibri (MS)"/>
              </a:rPr>
              <a:t>California State University, East Bay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5212183" y="6188016"/>
            <a:ext cx="11795658" cy="24378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4800" spc="-148" dirty="0">
                <a:solidFill>
                  <a:srgbClr val="222A35"/>
                </a:solidFill>
                <a:latin typeface="Calibri (MS) Bold"/>
              </a:rPr>
              <a:t>Results</a:t>
            </a:r>
          </a:p>
          <a:p>
            <a:pPr marL="690879" lvl="1" indent="-345439">
              <a:lnSpc>
                <a:spcPts val="4159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The majority of participants (</a:t>
            </a: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63%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) report High Risk-Preparedness. </a:t>
            </a:r>
          </a:p>
          <a:p>
            <a:pPr marL="690879" lvl="1" indent="-345439">
              <a:lnSpc>
                <a:spcPts val="4159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Participants with personality trait change goals have lower risk-propensity (</a:t>
            </a:r>
            <a:r>
              <a:rPr lang="en-US" sz="3600" spc="-124" dirty="0">
                <a:solidFill>
                  <a:srgbClr val="222A35"/>
                </a:solidFill>
                <a:latin typeface="Calibri (MS) Bold Italics"/>
              </a:rPr>
              <a:t>M =</a:t>
            </a: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 5.85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).</a:t>
            </a:r>
          </a:p>
          <a:p>
            <a:pPr marL="690879" lvl="1" indent="-345439">
              <a:lnSpc>
                <a:spcPts val="4159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There was a difference in Risk-Preparedness scores between those who do and do not have personality trait change goals,       </a:t>
            </a:r>
            <a:r>
              <a:rPr lang="en-US" sz="3600" b="1" spc="-124" dirty="0">
                <a:solidFill>
                  <a:srgbClr val="222A35"/>
                </a:solidFill>
                <a:latin typeface="Calibri (MS)"/>
              </a:rPr>
              <a:t>(</a:t>
            </a:r>
            <a:r>
              <a:rPr lang="en-US" sz="3600" b="1" i="1" spc="-124" dirty="0">
                <a:solidFill>
                  <a:srgbClr val="222A35"/>
                </a:solidFill>
                <a:latin typeface="Calibri (MS)"/>
              </a:rPr>
              <a:t>t </a:t>
            </a:r>
            <a:r>
              <a:rPr lang="en-US" sz="3600" b="1" spc="-124" dirty="0">
                <a:solidFill>
                  <a:srgbClr val="222A35"/>
                </a:solidFill>
                <a:latin typeface="Calibri (MS)"/>
              </a:rPr>
              <a:t>(8.29), </a:t>
            </a:r>
            <a:r>
              <a:rPr lang="en-US" sz="3600" b="1" i="1" spc="-124" dirty="0">
                <a:solidFill>
                  <a:srgbClr val="222A35"/>
                </a:solidFill>
                <a:latin typeface="Calibri (MS)"/>
              </a:rPr>
              <a:t>p &lt;.001).</a:t>
            </a:r>
            <a:endParaRPr lang="en-US" sz="3600" b="1" spc="-124" dirty="0">
              <a:solidFill>
                <a:srgbClr val="222A35"/>
              </a:solidFill>
              <a:latin typeface="Calibri (MS)"/>
            </a:endParaRPr>
          </a:p>
          <a:p>
            <a:pPr marL="690879" lvl="1" indent="-345439">
              <a:lnSpc>
                <a:spcPts val="4159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High-Risk individuals want to increase Agreeableness and Conscientiousness.</a:t>
            </a:r>
          </a:p>
          <a:p>
            <a:pPr marL="690879" lvl="1" indent="-345439">
              <a:lnSpc>
                <a:spcPts val="4159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Low-Risk individuals want to increase Extraversion and Emotional Stability.</a:t>
            </a:r>
          </a:p>
          <a:p>
            <a:pPr marL="690879" lvl="1" indent="-345439">
              <a:lnSpc>
                <a:spcPts val="4159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High-Risk is correlated with higher self-perception of Change Goal success (</a:t>
            </a:r>
            <a:r>
              <a:rPr lang="en-US" sz="3600" spc="-124" dirty="0">
                <a:solidFill>
                  <a:srgbClr val="222A35"/>
                </a:solidFill>
                <a:latin typeface="Calibri (MS) Bold Italics"/>
              </a:rPr>
              <a:t>r</a:t>
            </a: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 = .22, </a:t>
            </a:r>
            <a:r>
              <a:rPr lang="en-US" sz="3600" spc="-124" dirty="0">
                <a:solidFill>
                  <a:srgbClr val="222A35"/>
                </a:solidFill>
                <a:latin typeface="Calibri (MS) Bold Italics"/>
              </a:rPr>
              <a:t>p</a:t>
            </a: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 &lt;.001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).</a:t>
            </a:r>
          </a:p>
          <a:p>
            <a:pPr marL="690879" lvl="1" indent="-345439">
              <a:lnSpc>
                <a:spcPts val="4159"/>
              </a:lnSpc>
              <a:buFont typeface="Arial"/>
              <a:buChar char="•"/>
            </a:pP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High-Risk is correlated with higher self-reported Happiness measures; SHS (</a:t>
            </a:r>
            <a:r>
              <a:rPr lang="en-US" sz="3600" spc="-124" dirty="0">
                <a:solidFill>
                  <a:srgbClr val="222A35"/>
                </a:solidFill>
                <a:latin typeface="Calibri (MS) Bold Italics"/>
              </a:rPr>
              <a:t>r</a:t>
            </a: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 = .30,</a:t>
            </a:r>
            <a:r>
              <a:rPr lang="en-US" sz="3600" spc="-124" dirty="0">
                <a:solidFill>
                  <a:srgbClr val="222A35"/>
                </a:solidFill>
                <a:latin typeface="Calibri (MS) Bold Italics"/>
              </a:rPr>
              <a:t> p</a:t>
            </a: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 &lt;.001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), IHS (</a:t>
            </a:r>
            <a:r>
              <a:rPr lang="en-US" sz="3600" spc="-124" dirty="0">
                <a:solidFill>
                  <a:srgbClr val="222A35"/>
                </a:solidFill>
                <a:latin typeface="Calibri (MS) Bold Italics"/>
              </a:rPr>
              <a:t>r</a:t>
            </a: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 = .18,</a:t>
            </a:r>
            <a:r>
              <a:rPr lang="en-US" sz="3600" spc="-124" dirty="0">
                <a:solidFill>
                  <a:srgbClr val="222A35"/>
                </a:solidFill>
                <a:latin typeface="Calibri (MS) Bold Italics"/>
              </a:rPr>
              <a:t> p</a:t>
            </a:r>
            <a:r>
              <a:rPr lang="en-US" sz="3600" spc="-124" dirty="0">
                <a:solidFill>
                  <a:srgbClr val="222A35"/>
                </a:solidFill>
                <a:latin typeface="Calibri (MS) Bold"/>
              </a:rPr>
              <a:t> &lt;.001</a:t>
            </a:r>
            <a:r>
              <a:rPr lang="en-US" sz="3600" spc="-124" dirty="0">
                <a:solidFill>
                  <a:srgbClr val="222A35"/>
                </a:solidFill>
                <a:latin typeface="Calibri (MS)"/>
              </a:rPr>
              <a:t>). </a:t>
            </a:r>
          </a:p>
          <a:p>
            <a:pPr marL="345440" lvl="1">
              <a:lnSpc>
                <a:spcPts val="4159"/>
              </a:lnSpc>
            </a:pPr>
            <a:endParaRPr lang="en-US" sz="3600" spc="-124" dirty="0">
              <a:solidFill>
                <a:srgbClr val="222A35"/>
              </a:solidFill>
              <a:latin typeface="Calibri (MS)"/>
            </a:endParaRPr>
          </a:p>
          <a:p>
            <a:pPr algn="ctr">
              <a:lnSpc>
                <a:spcPts val="4159"/>
              </a:lnSpc>
            </a:pPr>
            <a:endParaRPr lang="en-US" sz="3600" spc="-124" dirty="0">
              <a:solidFill>
                <a:srgbClr val="222A35"/>
              </a:solidFill>
              <a:latin typeface="Calibri (MS)"/>
            </a:endParaRPr>
          </a:p>
          <a:p>
            <a:pPr algn="ctr">
              <a:lnSpc>
                <a:spcPts val="4940"/>
              </a:lnSpc>
            </a:pPr>
            <a:r>
              <a:rPr lang="en-US" sz="4800" spc="-148" dirty="0">
                <a:solidFill>
                  <a:srgbClr val="222A35"/>
                </a:solidFill>
                <a:latin typeface="Calibri (MS) Bold"/>
              </a:rPr>
              <a:t>Discussion</a:t>
            </a:r>
          </a:p>
          <a:p>
            <a:pPr marL="669289" lvl="1" indent="-334645">
              <a:lnSpc>
                <a:spcPts val="4029"/>
              </a:lnSpc>
              <a:buFont typeface="Arial"/>
              <a:buChar char="•"/>
            </a:pPr>
            <a:r>
              <a:rPr lang="en-US" sz="3600" spc="-120" dirty="0">
                <a:solidFill>
                  <a:srgbClr val="222A35"/>
                </a:solidFill>
                <a:latin typeface="Calibri (MS)"/>
              </a:rPr>
              <a:t>Low-Risk individuals may have goals to increase Extraversion and Emotional Stability because they may allow those individuals to feel more comfortable with risks such as “putting yourself out there.”</a:t>
            </a:r>
          </a:p>
          <a:p>
            <a:pPr marL="669289" lvl="1" indent="-334645">
              <a:lnSpc>
                <a:spcPts val="4029"/>
              </a:lnSpc>
              <a:buFont typeface="Arial"/>
              <a:buChar char="•"/>
            </a:pPr>
            <a:r>
              <a:rPr lang="en-US" sz="3600" spc="-120" dirty="0">
                <a:solidFill>
                  <a:srgbClr val="222A35"/>
                </a:solidFill>
                <a:latin typeface="Calibri (MS)"/>
              </a:rPr>
              <a:t> High-Risk individuals may have goals to increase Agreeableness and Conscientiousness, more other-focused traits, because they already feel content with their levels of Extraversion and Emotional Stability, more self-focused traits. </a:t>
            </a:r>
          </a:p>
          <a:p>
            <a:pPr marL="669289" lvl="1" indent="-334645">
              <a:lnSpc>
                <a:spcPts val="4029"/>
              </a:lnSpc>
              <a:buFont typeface="Arial"/>
              <a:buChar char="•"/>
            </a:pPr>
            <a:r>
              <a:rPr lang="en-US" sz="3600" spc="-120" dirty="0">
                <a:solidFill>
                  <a:srgbClr val="222A35"/>
                </a:solidFill>
                <a:latin typeface="Calibri (MS)"/>
              </a:rPr>
              <a:t>High-Risk individuals accounted for a smaller proportion of those with trait-change goals. This may be because those individuals already feel they have accomplished their trait change goals, or are more content with their current personality. </a:t>
            </a:r>
          </a:p>
          <a:p>
            <a:pPr marL="669289" lvl="1" indent="-334645">
              <a:lnSpc>
                <a:spcPts val="4029"/>
              </a:lnSpc>
              <a:buFont typeface="Arial"/>
              <a:buChar char="•"/>
            </a:pPr>
            <a:r>
              <a:rPr lang="en-US" sz="3600" spc="-120" dirty="0">
                <a:solidFill>
                  <a:srgbClr val="222A35"/>
                </a:solidFill>
                <a:latin typeface="Calibri (MS)"/>
              </a:rPr>
              <a:t>The correlation between self-reported risk-propensity with both perceived change-goal success and measures of happiness may indicate that risk-propensity is an essential component in pursuing self improvement goals.</a:t>
            </a:r>
          </a:p>
          <a:p>
            <a:pPr marL="334644" lvl="1">
              <a:lnSpc>
                <a:spcPts val="4029"/>
              </a:lnSpc>
            </a:pPr>
            <a:endParaRPr lang="en-US" sz="3600" spc="-120" dirty="0">
              <a:solidFill>
                <a:srgbClr val="222A35"/>
              </a:solidFill>
              <a:latin typeface="Calibri (MS)"/>
            </a:endParaRPr>
          </a:p>
          <a:p>
            <a:pPr>
              <a:lnSpc>
                <a:spcPts val="4029"/>
              </a:lnSpc>
            </a:pPr>
            <a:endParaRPr lang="en-US" sz="3600" spc="-120" dirty="0">
              <a:solidFill>
                <a:srgbClr val="222A35"/>
              </a:solidFill>
              <a:latin typeface="Calibri (MS)"/>
            </a:endParaRPr>
          </a:p>
          <a:p>
            <a:pPr algn="ctr">
              <a:lnSpc>
                <a:spcPts val="4940"/>
              </a:lnSpc>
            </a:pPr>
            <a:r>
              <a:rPr lang="en-US" sz="4800" spc="-148" dirty="0">
                <a:solidFill>
                  <a:srgbClr val="222A35"/>
                </a:solidFill>
                <a:latin typeface="Calibri (MS) Bold"/>
              </a:rPr>
              <a:t>Future Directions</a:t>
            </a:r>
          </a:p>
          <a:p>
            <a:pPr marL="669289" lvl="1" indent="-334645">
              <a:lnSpc>
                <a:spcPts val="4029"/>
              </a:lnSpc>
              <a:buFont typeface="Arial"/>
              <a:buChar char="•"/>
            </a:pPr>
            <a:r>
              <a:rPr lang="en-US" sz="3600" spc="-120" dirty="0">
                <a:solidFill>
                  <a:srgbClr val="222A35"/>
                </a:solidFill>
                <a:latin typeface="Calibri (MS)"/>
              </a:rPr>
              <a:t>Examine Risk-Preparedness by participant country of origin.</a:t>
            </a:r>
          </a:p>
          <a:p>
            <a:pPr marL="669289" lvl="1" indent="-334645">
              <a:lnSpc>
                <a:spcPts val="4029"/>
              </a:lnSpc>
              <a:buFont typeface="Arial"/>
              <a:buChar char="•"/>
            </a:pPr>
            <a:r>
              <a:rPr lang="en-US" sz="3600" spc="-120" dirty="0">
                <a:solidFill>
                  <a:srgbClr val="222A35"/>
                </a:solidFill>
                <a:latin typeface="Calibri (MS)"/>
              </a:rPr>
              <a:t>Look for moderating factors of risk-preparedness and trait change goals.</a:t>
            </a:r>
          </a:p>
          <a:p>
            <a:pPr marL="669289" lvl="1" indent="-334645">
              <a:lnSpc>
                <a:spcPts val="4029"/>
              </a:lnSpc>
              <a:buFont typeface="Arial"/>
              <a:buChar char="•"/>
            </a:pPr>
            <a:r>
              <a:rPr lang="en-US" sz="3600" spc="-120" dirty="0">
                <a:solidFill>
                  <a:srgbClr val="222A35"/>
                </a:solidFill>
                <a:latin typeface="Calibri (MS)"/>
              </a:rPr>
              <a:t>Measures differences in self-report outcomes between High and Low risk groups. </a:t>
            </a:r>
          </a:p>
          <a:p>
            <a:pPr marL="669289" lvl="1" indent="-334645">
              <a:lnSpc>
                <a:spcPts val="4029"/>
              </a:lnSpc>
              <a:buFont typeface="Arial"/>
              <a:buChar char="•"/>
            </a:pPr>
            <a:r>
              <a:rPr lang="en-US" sz="3600" spc="-120" dirty="0">
                <a:solidFill>
                  <a:srgbClr val="222A35"/>
                </a:solidFill>
                <a:latin typeface="Calibri (MS)"/>
              </a:rPr>
              <a:t>Analyze relationship between perceived change-goal success and measured trait change. </a:t>
            </a:r>
          </a:p>
          <a:p>
            <a:pPr algn="ctr">
              <a:lnSpc>
                <a:spcPts val="4029"/>
              </a:lnSpc>
            </a:pPr>
            <a:endParaRPr lang="en-US" sz="3600" spc="-120" dirty="0">
              <a:solidFill>
                <a:srgbClr val="222A35"/>
              </a:solidFill>
              <a:latin typeface="Calibri (MS)"/>
            </a:endParaRPr>
          </a:p>
        </p:txBody>
      </p:sp>
      <p:sp>
        <p:nvSpPr>
          <p:cNvPr id="58" name="TextBox 26">
            <a:extLst>
              <a:ext uri="{FF2B5EF4-FFF2-40B4-BE49-F238E27FC236}">
                <a16:creationId xmlns:a16="http://schemas.microsoft.com/office/drawing/2014/main" id="{69FADD4F-0DBA-8288-7763-227F7A55C8B3}"/>
              </a:ext>
            </a:extLst>
          </p:cNvPr>
          <p:cNvSpPr txBox="1"/>
          <p:nvPr/>
        </p:nvSpPr>
        <p:spPr>
          <a:xfrm>
            <a:off x="25298448" y="6263119"/>
            <a:ext cx="8895505" cy="83371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560"/>
              </a:lnSpc>
            </a:pPr>
            <a:r>
              <a:rPr lang="en-US" sz="3800" spc="-151" dirty="0">
                <a:solidFill>
                  <a:srgbClr val="657179"/>
                </a:solidFill>
                <a:latin typeface="Calibri (MS) Bold"/>
              </a:rPr>
              <a:t>Risk-Preparedness and Personality Traits</a:t>
            </a: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FB657D5E-1514-3619-F670-0B8EFFB9BE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799974"/>
              </p:ext>
            </p:extLst>
          </p:nvPr>
        </p:nvGraphicFramePr>
        <p:xfrm>
          <a:off x="15632208" y="7802215"/>
          <a:ext cx="9659829" cy="574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18CCE3D7-FE8E-DC05-E79F-A84BDECCC273}"/>
              </a:ext>
            </a:extLst>
          </p:cNvPr>
          <p:cNvSpPr txBox="1"/>
          <p:nvPr/>
        </p:nvSpPr>
        <p:spPr>
          <a:xfrm>
            <a:off x="18330446" y="195789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692</Words>
  <Application>Microsoft Office PowerPoint</Application>
  <PresentationFormat>Custom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 (MS) Bold</vt:lpstr>
      <vt:lpstr>Calibri (MS)</vt:lpstr>
      <vt:lpstr>Calibri</vt:lpstr>
      <vt:lpstr>Arial</vt:lpstr>
      <vt:lpstr>Canva Sans</vt:lpstr>
      <vt:lpstr>Canva Sans Bold</vt:lpstr>
      <vt:lpstr>Calibri (MS) Italics</vt:lpstr>
      <vt:lpstr>Calibri (MS) Bold Italics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graph of interaction between outcome variables and financial competence (line for male and line for female)</dc:title>
  <cp:lastModifiedBy>Erica Baranski</cp:lastModifiedBy>
  <cp:revision>5</cp:revision>
  <dcterms:created xsi:type="dcterms:W3CDTF">2006-08-16T00:00:00Z</dcterms:created>
  <dcterms:modified xsi:type="dcterms:W3CDTF">2023-04-19T03:31:04Z</dcterms:modified>
  <dc:identifier>DAFfjxvgDls</dc:identifier>
</cp:coreProperties>
</file>